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4" r:id="rId2"/>
    <p:sldId id="275" r:id="rId3"/>
    <p:sldId id="276" r:id="rId4"/>
    <p:sldId id="278" r:id="rId5"/>
    <p:sldId id="279" r:id="rId6"/>
    <p:sldId id="280" r:id="rId7"/>
    <p:sldId id="28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67" d="100"/>
          <a:sy n="67" d="100"/>
        </p:scale>
        <p:origin x="586" y="19"/>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79863C-A66E-4B88-B3BA-E5A5F0AECA7D}"/>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FA2B5BD6-F236-48B6-9227-C1D6CE680D0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C68BB768-F193-4655-B8AD-59FE51B46571}"/>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5" name="Footer Placeholder 4">
            <a:extLst>
              <a:ext uri="{FF2B5EF4-FFF2-40B4-BE49-F238E27FC236}">
                <a16:creationId xmlns:a16="http://schemas.microsoft.com/office/drawing/2014/main" id="{EF0545F7-F965-4D55-8934-BD5514A75A2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206C5BA-B2DC-465D-B91C-323D65D9314F}"/>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13382834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99E8E-6107-4970-944D-463044B942A9}"/>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E51B480-6663-46ED-96BF-EF1D42ED74C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A005708-B353-4031-9051-6C026A69D2CE}"/>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5" name="Footer Placeholder 4">
            <a:extLst>
              <a:ext uri="{FF2B5EF4-FFF2-40B4-BE49-F238E27FC236}">
                <a16:creationId xmlns:a16="http://schemas.microsoft.com/office/drawing/2014/main" id="{2D98C183-89A4-4642-BAFD-A8E03C889C65}"/>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30B65C-F2CC-48AD-AE7E-FDEBD272B3F0}"/>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42154802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C54B5B2-3367-4A67-894E-A3279AEF389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39E51D-353C-4D7E-A4B2-916EFB21EEA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655341B-F264-4F24-BB90-D7B2496E5DB5}"/>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5" name="Footer Placeholder 4">
            <a:extLst>
              <a:ext uri="{FF2B5EF4-FFF2-40B4-BE49-F238E27FC236}">
                <a16:creationId xmlns:a16="http://schemas.microsoft.com/office/drawing/2014/main" id="{FF3A5D62-1C69-4824-8186-1850A3DDCE5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F867A8D-CB2D-4E57-BD27-8515CB019C90}"/>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3138654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F728C8-AF11-49F0-AA4D-150DB4D1191A}"/>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1AD3FD9-9AF6-41A4-BB68-ADC70475949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2FD37B3-B0FC-44D1-8BF1-8D1A90123A21}"/>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5" name="Footer Placeholder 4">
            <a:extLst>
              <a:ext uri="{FF2B5EF4-FFF2-40B4-BE49-F238E27FC236}">
                <a16:creationId xmlns:a16="http://schemas.microsoft.com/office/drawing/2014/main" id="{DAC9D268-EAE6-4E98-B9DF-83A3F400785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84824B6-EE4F-49E4-975C-AAF49EB2AD02}"/>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83663779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B62EE5-068B-4CB7-864D-281F44DD1A1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E01426CA-D56B-462D-913D-7854EFD19A7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E6E96A-8CEE-40EF-A280-9712BB76A21C}"/>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5" name="Footer Placeholder 4">
            <a:extLst>
              <a:ext uri="{FF2B5EF4-FFF2-40B4-BE49-F238E27FC236}">
                <a16:creationId xmlns:a16="http://schemas.microsoft.com/office/drawing/2014/main" id="{F34E2076-E149-4F9E-A383-8974983982A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954191D1-89A1-4EF7-B73D-DD5461BFA99F}"/>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16120661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2D1C99-D293-44E3-9FC5-934B653DEB2F}"/>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901BACC-D8A1-40F4-AB4A-58DB20078D7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75040A55-2B31-4B4A-A9B0-2D814F4CEE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CD2CAA86-26BE-47AF-A8F4-D9FE16F9763B}"/>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6" name="Footer Placeholder 5">
            <a:extLst>
              <a:ext uri="{FF2B5EF4-FFF2-40B4-BE49-F238E27FC236}">
                <a16:creationId xmlns:a16="http://schemas.microsoft.com/office/drawing/2014/main" id="{A38EBACE-B899-4757-ADB9-CD578B9EACA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0F99A76-E139-42B1-BDB8-A743DAC7C4D7}"/>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37752933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26335F-0DEC-4332-9872-A3EF4873BB5E}"/>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DB2D674-DEAE-4306-8185-215D1E8AFA7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74F1604-BC7D-482F-A502-2F971E3EA84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99971834-59E8-4FB1-A1C4-CEA17134BFB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10B05A3-F7AC-46EC-8483-BF82906E231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339F5E1C-BFA0-4E51-BC70-EE0367C00550}"/>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8" name="Footer Placeholder 7">
            <a:extLst>
              <a:ext uri="{FF2B5EF4-FFF2-40B4-BE49-F238E27FC236}">
                <a16:creationId xmlns:a16="http://schemas.microsoft.com/office/drawing/2014/main" id="{B868B01F-5156-4C05-B002-CE46E9878D7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776F9A0-CFD1-41B0-B677-6A581EDC1F87}"/>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31691148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0AB7D8B-8672-4A8A-9DFB-84B7EB27D97C}"/>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FFE39F22-E6BB-4D74-A53F-8167E25B4766}"/>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4" name="Footer Placeholder 3">
            <a:extLst>
              <a:ext uri="{FF2B5EF4-FFF2-40B4-BE49-F238E27FC236}">
                <a16:creationId xmlns:a16="http://schemas.microsoft.com/office/drawing/2014/main" id="{ECD27D8D-7C4F-4BC3-8D6C-1791E14242C4}"/>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51A2A97C-356D-48EB-8052-A70DCC18DF5B}"/>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7404016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A35348-20DC-441C-9232-3EDC47476CBD}"/>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3" name="Footer Placeholder 2">
            <a:extLst>
              <a:ext uri="{FF2B5EF4-FFF2-40B4-BE49-F238E27FC236}">
                <a16:creationId xmlns:a16="http://schemas.microsoft.com/office/drawing/2014/main" id="{C2FC9081-9BB4-4752-8ADD-29003C3E76D9}"/>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2EE3066B-6EDF-4A5C-AD29-8DE7A78A432E}"/>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8739292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F3D950-B7F2-4D41-859F-F8527D0B963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60DC866C-2FF4-429D-A30C-2422104DF4C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73E7468A-A75C-4D39-87FA-CFFE0D4DA56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ECCEEF4-D4D1-4700-A15B-211ED46518CA}"/>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6" name="Footer Placeholder 5">
            <a:extLst>
              <a:ext uri="{FF2B5EF4-FFF2-40B4-BE49-F238E27FC236}">
                <a16:creationId xmlns:a16="http://schemas.microsoft.com/office/drawing/2014/main" id="{651FE737-F0FE-4AAB-BA25-CE3F1E5225F4}"/>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FEFAAF64-B597-4454-9ED4-CB35512C7B66}"/>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76349536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9C4200-D496-44AD-9CD7-75BE5E850AB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3F13352E-BC44-4A4B-BB9D-70391A38AD2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DFA85AD-41F3-4BC5-80E4-FC504B7271F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417162F-A42F-41F3-955B-21B9CECD63B8}"/>
              </a:ext>
            </a:extLst>
          </p:cNvPr>
          <p:cNvSpPr>
            <a:spLocks noGrp="1"/>
          </p:cNvSpPr>
          <p:nvPr>
            <p:ph type="dt" sz="half" idx="10"/>
          </p:nvPr>
        </p:nvSpPr>
        <p:spPr/>
        <p:txBody>
          <a:bodyPr/>
          <a:lstStyle/>
          <a:p>
            <a:fld id="{9BDD88FC-597E-455C-9B47-660BB9E153D2}" type="datetimeFigureOut">
              <a:rPr lang="en-GB" smtClean="0"/>
              <a:t>29/05/2020</a:t>
            </a:fld>
            <a:endParaRPr lang="en-GB"/>
          </a:p>
        </p:txBody>
      </p:sp>
      <p:sp>
        <p:nvSpPr>
          <p:cNvPr id="6" name="Footer Placeholder 5">
            <a:extLst>
              <a:ext uri="{FF2B5EF4-FFF2-40B4-BE49-F238E27FC236}">
                <a16:creationId xmlns:a16="http://schemas.microsoft.com/office/drawing/2014/main" id="{2CA0BCBD-40B3-458C-A6BD-7AD7873C61BF}"/>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DABA86D-27D7-4631-8F3F-860A6C3B9A4A}"/>
              </a:ext>
            </a:extLst>
          </p:cNvPr>
          <p:cNvSpPr>
            <a:spLocks noGrp="1"/>
          </p:cNvSpPr>
          <p:nvPr>
            <p:ph type="sldNum" sz="quarter" idx="12"/>
          </p:nvPr>
        </p:nvSpPr>
        <p:spPr/>
        <p:txBody>
          <a:bodyPr/>
          <a:lstStyle/>
          <a:p>
            <a:fld id="{2562971A-4082-4D33-B896-53C887848D63}" type="slidenum">
              <a:rPr lang="en-GB" smtClean="0"/>
              <a:t>‹#›</a:t>
            </a:fld>
            <a:endParaRPr lang="en-GB"/>
          </a:p>
        </p:txBody>
      </p:sp>
    </p:spTree>
    <p:extLst>
      <p:ext uri="{BB962C8B-B14F-4D97-AF65-F5344CB8AC3E}">
        <p14:creationId xmlns:p14="http://schemas.microsoft.com/office/powerpoint/2010/main" val="37057050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B50A6F7-BDAE-494F-AC28-FF0BE7629E5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9F5F4E-177B-44C4-87E8-C1CDC10851E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F4D0F02F-2D7B-4484-9C21-BC68084BCB8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BDD88FC-597E-455C-9B47-660BB9E153D2}" type="datetimeFigureOut">
              <a:rPr lang="en-GB" smtClean="0"/>
              <a:t>29/05/2020</a:t>
            </a:fld>
            <a:endParaRPr lang="en-GB"/>
          </a:p>
        </p:txBody>
      </p:sp>
      <p:sp>
        <p:nvSpPr>
          <p:cNvPr id="5" name="Footer Placeholder 4">
            <a:extLst>
              <a:ext uri="{FF2B5EF4-FFF2-40B4-BE49-F238E27FC236}">
                <a16:creationId xmlns:a16="http://schemas.microsoft.com/office/drawing/2014/main" id="{47F47BF7-6BF6-45C7-9DB1-FBF5003D0CA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BD806CA2-07B9-4823-93D9-73289C0D7CB2}"/>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562971A-4082-4D33-B896-53C887848D63}" type="slidenum">
              <a:rPr lang="en-GB" smtClean="0"/>
              <a:t>‹#›</a:t>
            </a:fld>
            <a:endParaRPr lang="en-GB"/>
          </a:p>
        </p:txBody>
      </p:sp>
    </p:spTree>
    <p:extLst>
      <p:ext uri="{BB962C8B-B14F-4D97-AF65-F5344CB8AC3E}">
        <p14:creationId xmlns:p14="http://schemas.microsoft.com/office/powerpoint/2010/main" val="38056596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hyperlink" Target="mailto:onorica.banciu@capsa.md"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hyperlink" Target="mailto:sorin.hadarca@capsa.md" TargetMode="External"/><Relationship Id="rId2" Type="http://schemas.openxmlformats.org/officeDocument/2006/relationships/image" Target="../media/image5.jp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hyperlink" Target="https://docs.google.com/forms/d/1cJD0lqoRUd1d_LNRzXDG1iTjKpipXrk2sczBy71YfHI/edit?usp=sharing" TargetMode="External"/><Relationship Id="rId2" Type="http://schemas.openxmlformats.org/officeDocument/2006/relationships/image" Target="../media/image6.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4189C455-2567-40A2-A6DD-5C9C3E3A01A0}"/>
              </a:ext>
            </a:extLst>
          </p:cNvPr>
          <p:cNvSpPr/>
          <p:nvPr/>
        </p:nvSpPr>
        <p:spPr>
          <a:xfrm>
            <a:off x="0" y="6096000"/>
            <a:ext cx="12192000" cy="762000"/>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GB" sz="3200" dirty="0">
                <a:solidFill>
                  <a:srgbClr val="FFFF00"/>
                </a:solidFill>
                <a:latin typeface="Arial" panose="020B0604020202020204" pitchFamily="34" charset="0"/>
                <a:cs typeface="Arial" panose="020B0604020202020204" pitchFamily="34" charset="0"/>
              </a:rPr>
              <a:t>Steps &amp; Methods</a:t>
            </a:r>
          </a:p>
        </p:txBody>
      </p:sp>
      <p:pic>
        <p:nvPicPr>
          <p:cNvPr id="3" name="Picture 2">
            <a:extLst>
              <a:ext uri="{FF2B5EF4-FFF2-40B4-BE49-F238E27FC236}">
                <a16:creationId xmlns:a16="http://schemas.microsoft.com/office/drawing/2014/main" id="{5E2FC946-B8B3-4916-B649-1EE4D5542037}"/>
              </a:ext>
            </a:extLst>
          </p:cNvPr>
          <p:cNvPicPr>
            <a:picLocks noChangeAspect="1"/>
          </p:cNvPicPr>
          <p:nvPr/>
        </p:nvPicPr>
        <p:blipFill rotWithShape="1">
          <a:blip r:embed="rId2">
            <a:extLst>
              <a:ext uri="{28A0092B-C50C-407E-A947-70E740481C1C}">
                <a14:useLocalDpi xmlns:a14="http://schemas.microsoft.com/office/drawing/2010/main" val="0"/>
              </a:ext>
            </a:extLst>
          </a:blip>
          <a:srcRect l="4747" t="35152" r="4747" b="6263"/>
          <a:stretch/>
        </p:blipFill>
        <p:spPr>
          <a:xfrm>
            <a:off x="5154930" y="1540752"/>
            <a:ext cx="7037070" cy="4555248"/>
          </a:xfrm>
          <a:prstGeom prst="rect">
            <a:avLst/>
          </a:prstGeom>
        </p:spPr>
      </p:pic>
      <p:sp>
        <p:nvSpPr>
          <p:cNvPr id="6" name="Rectangle 5">
            <a:extLst>
              <a:ext uri="{FF2B5EF4-FFF2-40B4-BE49-F238E27FC236}">
                <a16:creationId xmlns:a16="http://schemas.microsoft.com/office/drawing/2014/main" id="{7991EBF6-B5EF-4208-9E0B-19BE8D7A66B5}"/>
              </a:ext>
            </a:extLst>
          </p:cNvPr>
          <p:cNvSpPr/>
          <p:nvPr/>
        </p:nvSpPr>
        <p:spPr>
          <a:xfrm>
            <a:off x="204874" y="1476286"/>
            <a:ext cx="3527194" cy="2862322"/>
          </a:xfrm>
          <a:prstGeom prst="rect">
            <a:avLst/>
          </a:prstGeom>
        </p:spPr>
        <p:txBody>
          <a:bodyPr wrap="square">
            <a:spAutoFit/>
          </a:bodyPr>
          <a:lstStyle/>
          <a:p>
            <a:r>
              <a:rPr lang="en-GB" sz="6000" dirty="0">
                <a:highlight>
                  <a:srgbClr val="FFFF00"/>
                </a:highlight>
                <a:latin typeface="Impact" panose="020B0806030902050204" pitchFamily="34" charset="0"/>
                <a:ea typeface="Times New Roman" panose="02020603050405020304" pitchFamily="18" charset="0"/>
                <a:cs typeface="Times New Roman" panose="02020603050405020304" pitchFamily="18" charset="0"/>
              </a:rPr>
              <a:t>Impact Evaluation Training</a:t>
            </a:r>
            <a:endParaRPr lang="en-GB" sz="6000" dirty="0">
              <a:highlight>
                <a:srgbClr val="FFFF00"/>
              </a:highlight>
              <a:latin typeface="Impact" panose="020B0806030902050204" pitchFamily="34" charset="0"/>
            </a:endParaRPr>
          </a:p>
        </p:txBody>
      </p:sp>
      <p:sp>
        <p:nvSpPr>
          <p:cNvPr id="7" name="TextBox 6">
            <a:extLst>
              <a:ext uri="{FF2B5EF4-FFF2-40B4-BE49-F238E27FC236}">
                <a16:creationId xmlns:a16="http://schemas.microsoft.com/office/drawing/2014/main" id="{01C7A994-6693-4C6F-84B6-7486EC4CF080}"/>
              </a:ext>
            </a:extLst>
          </p:cNvPr>
          <p:cNvSpPr txBox="1"/>
          <p:nvPr/>
        </p:nvSpPr>
        <p:spPr>
          <a:xfrm>
            <a:off x="204874" y="4338608"/>
            <a:ext cx="2692631" cy="1785104"/>
          </a:xfrm>
          <a:prstGeom prst="rect">
            <a:avLst/>
          </a:prstGeom>
          <a:noFill/>
        </p:spPr>
        <p:txBody>
          <a:bodyPr wrap="square" rtlCol="0">
            <a:spAutoFit/>
          </a:bodyPr>
          <a:lstStyle/>
          <a:p>
            <a:pPr>
              <a:spcBef>
                <a:spcPts val="600"/>
              </a:spcBef>
            </a:pPr>
            <a:r>
              <a:rPr lang="en-GB" dirty="0">
                <a:highlight>
                  <a:srgbClr val="00FFFF"/>
                </a:highlight>
                <a:latin typeface="Arial" panose="020B0604020202020204" pitchFamily="34" charset="0"/>
                <a:cs typeface="Arial" panose="020B0604020202020204" pitchFamily="34" charset="0"/>
              </a:rPr>
              <a:t>Onorica Banciu</a:t>
            </a:r>
          </a:p>
          <a:p>
            <a:pPr>
              <a:spcBef>
                <a:spcPts val="600"/>
              </a:spcBef>
            </a:pPr>
            <a:r>
              <a:rPr lang="en-GB" dirty="0">
                <a:highlight>
                  <a:srgbClr val="00FFFF"/>
                </a:highlight>
                <a:latin typeface="Arial" panose="020B0604020202020204" pitchFamily="34" charset="0"/>
                <a:cs typeface="Arial" panose="020B0604020202020204" pitchFamily="34" charset="0"/>
              </a:rPr>
              <a:t>Sorin Hadarca</a:t>
            </a:r>
          </a:p>
          <a:p>
            <a:pPr>
              <a:spcBef>
                <a:spcPts val="600"/>
              </a:spcBef>
            </a:pPr>
            <a:endParaRPr lang="en-GB" dirty="0">
              <a:highlight>
                <a:srgbClr val="00FFFF"/>
              </a:highlight>
              <a:latin typeface="Arial" panose="020B0604020202020204" pitchFamily="34" charset="0"/>
              <a:cs typeface="Arial" panose="020B0604020202020204" pitchFamily="34" charset="0"/>
            </a:endParaRPr>
          </a:p>
          <a:p>
            <a:pPr>
              <a:spcBef>
                <a:spcPts val="600"/>
              </a:spcBef>
            </a:pPr>
            <a:endParaRPr lang="en-GB" dirty="0">
              <a:highlight>
                <a:srgbClr val="00FFFF"/>
              </a:highlight>
              <a:latin typeface="Arial" panose="020B0604020202020204" pitchFamily="34" charset="0"/>
              <a:cs typeface="Arial" panose="020B0604020202020204" pitchFamily="34" charset="0"/>
            </a:endParaRPr>
          </a:p>
          <a:p>
            <a:pPr>
              <a:spcBef>
                <a:spcPts val="600"/>
              </a:spcBef>
            </a:pPr>
            <a:r>
              <a:rPr lang="en-GB" dirty="0">
                <a:solidFill>
                  <a:schemeClr val="bg1"/>
                </a:solidFill>
                <a:highlight>
                  <a:srgbClr val="000000"/>
                </a:highlight>
                <a:latin typeface="Arial" panose="020B0604020202020204" pitchFamily="34" charset="0"/>
                <a:cs typeface="Arial" panose="020B0604020202020204" pitchFamily="34" charset="0"/>
              </a:rPr>
              <a:t>June 5</a:t>
            </a:r>
            <a:r>
              <a:rPr lang="en-GB" baseline="30000" dirty="0">
                <a:solidFill>
                  <a:schemeClr val="bg1"/>
                </a:solidFill>
                <a:highlight>
                  <a:srgbClr val="000000"/>
                </a:highlight>
                <a:latin typeface="Arial" panose="020B0604020202020204" pitchFamily="34" charset="0"/>
                <a:cs typeface="Arial" panose="020B0604020202020204" pitchFamily="34" charset="0"/>
              </a:rPr>
              <a:t>th</a:t>
            </a:r>
            <a:r>
              <a:rPr lang="en-GB" dirty="0">
                <a:solidFill>
                  <a:schemeClr val="bg1"/>
                </a:solidFill>
                <a:highlight>
                  <a:srgbClr val="000000"/>
                </a:highlight>
                <a:latin typeface="Arial" panose="020B0604020202020204" pitchFamily="34" charset="0"/>
                <a:cs typeface="Arial" panose="020B0604020202020204" pitchFamily="34" charset="0"/>
              </a:rPr>
              <a:t> 2020</a:t>
            </a:r>
          </a:p>
        </p:txBody>
      </p:sp>
      <p:pic>
        <p:nvPicPr>
          <p:cNvPr id="8" name="Picture 7" descr="[Georgia 12th century flag]"/>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9508423" y="442429"/>
            <a:ext cx="1248120" cy="781396"/>
          </a:xfrm>
          <a:prstGeom prst="rect">
            <a:avLst/>
          </a:prstGeom>
          <a:ln>
            <a:noFill/>
          </a:ln>
          <a:effectLst>
            <a:outerShdw blurRad="292100" dist="139700" dir="2700000" algn="tl" rotWithShape="0">
              <a:srgbClr val="333333">
                <a:alpha val="65000"/>
              </a:srgbClr>
            </a:outerShdw>
          </a:effectLst>
        </p:spPr>
      </p:pic>
      <p:sp>
        <p:nvSpPr>
          <p:cNvPr id="9" name="Rectangle 8"/>
          <p:cNvSpPr/>
          <p:nvPr/>
        </p:nvSpPr>
        <p:spPr>
          <a:xfrm>
            <a:off x="3563389" y="479184"/>
            <a:ext cx="6096000" cy="707886"/>
          </a:xfrm>
          <a:prstGeom prst="rect">
            <a:avLst/>
          </a:prstGeom>
        </p:spPr>
        <p:txBody>
          <a:bodyPr>
            <a:spAutoFit/>
          </a:bodyPr>
          <a:lstStyle/>
          <a:p>
            <a:pPr algn="ctr"/>
            <a:r>
              <a:rPr lang="en-US" sz="2000" b="1" i="1" dirty="0">
                <a:solidFill>
                  <a:srgbClr val="002060"/>
                </a:solidFill>
                <a:latin typeface="Calibri" panose="020F0502020204030204" pitchFamily="34" charset="0"/>
              </a:rPr>
              <a:t>Facility for the Implementation </a:t>
            </a:r>
          </a:p>
          <a:p>
            <a:pPr algn="ctr"/>
            <a:r>
              <a:rPr lang="en-US" sz="2000" b="1" i="1" dirty="0">
                <a:solidFill>
                  <a:srgbClr val="002060"/>
                </a:solidFill>
                <a:latin typeface="Calibri" panose="020F0502020204030204" pitchFamily="34" charset="0"/>
              </a:rPr>
              <a:t>of the </a:t>
            </a:r>
            <a:r>
              <a:rPr lang="en-US" sz="2000" b="1" i="1" dirty="0" smtClean="0">
                <a:solidFill>
                  <a:srgbClr val="002060"/>
                </a:solidFill>
                <a:latin typeface="Calibri" panose="020F0502020204030204" pitchFamily="34" charset="0"/>
              </a:rPr>
              <a:t>EU-Georgia Association </a:t>
            </a:r>
            <a:r>
              <a:rPr lang="en-US" sz="2000" b="1" i="1" dirty="0">
                <a:solidFill>
                  <a:srgbClr val="002060"/>
                </a:solidFill>
                <a:latin typeface="Calibri" panose="020F0502020204030204" pitchFamily="34" charset="0"/>
              </a:rPr>
              <a:t>Agreement </a:t>
            </a:r>
            <a:r>
              <a:rPr lang="en-US" sz="2000" b="1" i="1" dirty="0" smtClean="0">
                <a:solidFill>
                  <a:srgbClr val="002060"/>
                </a:solidFill>
                <a:latin typeface="Calibri" panose="020F0502020204030204" pitchFamily="34" charset="0"/>
              </a:rPr>
              <a:t>- </a:t>
            </a:r>
            <a:r>
              <a:rPr lang="en-US" sz="2000" b="1" i="1" dirty="0">
                <a:solidFill>
                  <a:srgbClr val="002060"/>
                </a:solidFill>
                <a:latin typeface="Calibri" panose="020F0502020204030204" pitchFamily="34" charset="0"/>
              </a:rPr>
              <a:t>II</a:t>
            </a:r>
          </a:p>
        </p:txBody>
      </p:sp>
      <p:pic>
        <p:nvPicPr>
          <p:cNvPr id="10" name="Picture 9"/>
          <p:cNvPicPr>
            <a:picLocks noChangeAspect="1"/>
          </p:cNvPicPr>
          <p:nvPr/>
        </p:nvPicPr>
        <p:blipFill>
          <a:blip r:embed="rId4"/>
          <a:stretch>
            <a:fillRect/>
          </a:stretch>
        </p:blipFill>
        <p:spPr>
          <a:xfrm>
            <a:off x="545325" y="383699"/>
            <a:ext cx="3477295" cy="898855"/>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1544111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4C913C2-2D83-46FA-830E-6119A2620C9D}"/>
              </a:ext>
            </a:extLst>
          </p:cNvPr>
          <p:cNvSpPr>
            <a:spLocks noGrp="1"/>
          </p:cNvSpPr>
          <p:nvPr>
            <p:ph sz="half" idx="2"/>
          </p:nvPr>
        </p:nvSpPr>
        <p:spPr>
          <a:xfrm>
            <a:off x="4128655" y="1094509"/>
            <a:ext cx="7225146" cy="5082454"/>
          </a:xfrm>
          <a:noFill/>
        </p:spPr>
        <p:txBody>
          <a:bodyPr>
            <a:normAutofit/>
          </a:bodyPr>
          <a:lstStyle/>
          <a:p>
            <a:pPr marL="0" indent="0">
              <a:lnSpc>
                <a:spcPct val="100000"/>
              </a:lnSpc>
              <a:buNone/>
            </a:pPr>
            <a:r>
              <a:rPr lang="en-GB" sz="1800" b="1" dirty="0"/>
              <a:t>Onorica Banciu </a:t>
            </a:r>
            <a:r>
              <a:rPr lang="en-GB" sz="1800" dirty="0"/>
              <a:t>is a policy expert with over 19 years’ experience in a number of countries across Europe and Asia. In her capacity either as a team leader, deputy team leader or senior expert she has developed and piloted policy impact assessment and M&amp;E guidelines in Serbia, Moldova and Bangladesh. She has designed and delivered training courses on policy analysis and M&amp;E to over 900 civil servants, civil society representatives and donors in Moldova, Serbia, Bangladesh and Armenia. She holds vast experience in drafting and overseeing the implementation of national development strategies, economic recovery programs, as well as sectoral policy documents. As such, she has supported the development of National Development Strategies in Moldova and Kosovo and steered the process of drafting of over 70 public policy proposals, by utilizing various qualitative and quantitative impact assessment tools. She has also supported the Government of Kazakhstan in preparing the ground for introducing evidence-informed policy making framework. </a:t>
            </a:r>
          </a:p>
        </p:txBody>
      </p:sp>
      <p:sp>
        <p:nvSpPr>
          <p:cNvPr id="7" name="Rectangle 6">
            <a:extLst>
              <a:ext uri="{FF2B5EF4-FFF2-40B4-BE49-F238E27FC236}">
                <a16:creationId xmlns:a16="http://schemas.microsoft.com/office/drawing/2014/main" id="{B8768B55-9E27-40C3-9628-EB0D52E82A57}"/>
              </a:ext>
            </a:extLst>
          </p:cNvPr>
          <p:cNvSpPr/>
          <p:nvPr/>
        </p:nvSpPr>
        <p:spPr>
          <a:xfrm>
            <a:off x="0" y="-27710"/>
            <a:ext cx="12192000" cy="762000"/>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r>
              <a:rPr lang="ro-MD" sz="3200" dirty="0">
                <a:solidFill>
                  <a:srgbClr val="FFFF00"/>
                </a:solidFill>
                <a:latin typeface="Arial" panose="020B0604020202020204" pitchFamily="34" charset="0"/>
                <a:cs typeface="Arial" panose="020B0604020202020204" pitchFamily="34" charset="0"/>
              </a:rPr>
              <a:t>Trainer </a:t>
            </a:r>
            <a:r>
              <a:rPr lang="en-GB" sz="3200" dirty="0">
                <a:solidFill>
                  <a:srgbClr val="FFFF00"/>
                </a:solidFill>
                <a:latin typeface="Arial" panose="020B0604020202020204" pitchFamily="34" charset="0"/>
                <a:cs typeface="Arial" panose="020B0604020202020204" pitchFamily="34" charset="0"/>
              </a:rPr>
              <a:t>Profile</a:t>
            </a:r>
          </a:p>
        </p:txBody>
      </p:sp>
      <p:sp>
        <p:nvSpPr>
          <p:cNvPr id="8" name="TextBox 7">
            <a:extLst>
              <a:ext uri="{FF2B5EF4-FFF2-40B4-BE49-F238E27FC236}">
                <a16:creationId xmlns:a16="http://schemas.microsoft.com/office/drawing/2014/main" id="{CA66CAA5-5C11-4CE4-BDBD-EDF97DBBDBA7}"/>
              </a:ext>
            </a:extLst>
          </p:cNvPr>
          <p:cNvSpPr txBox="1"/>
          <p:nvPr/>
        </p:nvSpPr>
        <p:spPr>
          <a:xfrm>
            <a:off x="637309" y="4391859"/>
            <a:ext cx="3352800" cy="1785104"/>
          </a:xfrm>
          <a:prstGeom prst="rect">
            <a:avLst/>
          </a:prstGeom>
          <a:noFill/>
        </p:spPr>
        <p:txBody>
          <a:bodyPr wrap="square" rtlCol="0">
            <a:spAutoFit/>
          </a:bodyPr>
          <a:lstStyle/>
          <a:p>
            <a:r>
              <a:rPr lang="en-GB" dirty="0">
                <a:highlight>
                  <a:srgbClr val="FFFF00"/>
                </a:highlight>
                <a:hlinkClick r:id="rId2">
                  <a:extLst>
                    <a:ext uri="{A12FA001-AC4F-418D-AE19-62706E023703}">
                      <ahyp:hlinkClr xmlns:ahyp="http://schemas.microsoft.com/office/drawing/2018/hyperlinkcolor" xmlns="" val="tx"/>
                    </a:ext>
                  </a:extLst>
                </a:hlinkClick>
              </a:rPr>
              <a:t>onorica.banciu@capsa.md</a:t>
            </a:r>
            <a:endParaRPr lang="en-GB" dirty="0">
              <a:highlight>
                <a:srgbClr val="FFFF00"/>
              </a:highlight>
            </a:endParaRPr>
          </a:p>
          <a:p>
            <a:pPr>
              <a:spcBef>
                <a:spcPts val="600"/>
              </a:spcBef>
            </a:pP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publicpolicy</a:t>
            </a:r>
            <a:r>
              <a:rPr lang="en-GB" dirty="0">
                <a:latin typeface="Arial" panose="020B0604020202020204" pitchFamily="34" charset="0"/>
                <a:cs typeface="Arial" panose="020B0604020202020204" pitchFamily="34" charset="0"/>
              </a:rPr>
              <a:t> </a:t>
            </a: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eipm </a:t>
            </a:r>
          </a:p>
          <a:p>
            <a:pPr>
              <a:spcBef>
                <a:spcPts val="600"/>
              </a:spcBef>
            </a:pP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strategicplanning</a:t>
            </a:r>
            <a:r>
              <a:rPr lang="en-GB" dirty="0">
                <a:solidFill>
                  <a:schemeClr val="bg1"/>
                </a:solidFill>
                <a:latin typeface="Arial" panose="020B0604020202020204" pitchFamily="34" charset="0"/>
                <a:cs typeface="Arial" panose="020B0604020202020204" pitchFamily="34" charset="0"/>
              </a:rPr>
              <a:t> </a:t>
            </a: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training</a:t>
            </a:r>
          </a:p>
          <a:p>
            <a:pPr>
              <a:spcBef>
                <a:spcPts val="600"/>
              </a:spcBef>
            </a:pP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monitoringandevaluation</a:t>
            </a:r>
          </a:p>
          <a:p>
            <a:pPr>
              <a:spcBef>
                <a:spcPts val="600"/>
              </a:spcBef>
            </a:pP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impactassessment </a:t>
            </a:r>
          </a:p>
        </p:txBody>
      </p:sp>
      <p:pic>
        <p:nvPicPr>
          <p:cNvPr id="3" name="Picture 2">
            <a:extLst>
              <a:ext uri="{FF2B5EF4-FFF2-40B4-BE49-F238E27FC236}">
                <a16:creationId xmlns:a16="http://schemas.microsoft.com/office/drawing/2014/main" id="{E5A4E4E9-3B33-49D0-92E1-91C6688856C4}"/>
              </a:ext>
            </a:extLst>
          </p:cNvPr>
          <p:cNvPicPr>
            <a:picLocks noChangeAspect="1"/>
          </p:cNvPicPr>
          <p:nvPr/>
        </p:nvPicPr>
        <p:blipFill rotWithShape="1">
          <a:blip r:embed="rId3">
            <a:extLst>
              <a:ext uri="{28A0092B-C50C-407E-A947-70E740481C1C}">
                <a14:useLocalDpi xmlns:a14="http://schemas.microsoft.com/office/drawing/2010/main" val="0"/>
              </a:ext>
            </a:extLst>
          </a:blip>
          <a:srcRect l="28586" t="2020" r="4748" b="32929"/>
          <a:stretch/>
        </p:blipFill>
        <p:spPr>
          <a:xfrm>
            <a:off x="637309" y="1094509"/>
            <a:ext cx="3190762" cy="3113411"/>
          </a:xfrm>
          <a:prstGeom prst="rect">
            <a:avLst/>
          </a:prstGeom>
        </p:spPr>
      </p:pic>
    </p:spTree>
    <p:extLst>
      <p:ext uri="{BB962C8B-B14F-4D97-AF65-F5344CB8AC3E}">
        <p14:creationId xmlns:p14="http://schemas.microsoft.com/office/powerpoint/2010/main" val="4387751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a:extLst>
              <a:ext uri="{FF2B5EF4-FFF2-40B4-BE49-F238E27FC236}">
                <a16:creationId xmlns:a16="http://schemas.microsoft.com/office/drawing/2014/main" id="{14C913C2-2D83-46FA-830E-6119A2620C9D}"/>
              </a:ext>
            </a:extLst>
          </p:cNvPr>
          <p:cNvSpPr>
            <a:spLocks noGrp="1"/>
          </p:cNvSpPr>
          <p:nvPr>
            <p:ph sz="half" idx="2"/>
          </p:nvPr>
        </p:nvSpPr>
        <p:spPr>
          <a:xfrm>
            <a:off x="4128655" y="1094509"/>
            <a:ext cx="7225146" cy="5082454"/>
          </a:xfrm>
          <a:noFill/>
        </p:spPr>
        <p:txBody>
          <a:bodyPr>
            <a:normAutofit/>
          </a:bodyPr>
          <a:lstStyle/>
          <a:p>
            <a:pPr marL="0" indent="0">
              <a:lnSpc>
                <a:spcPct val="100000"/>
              </a:lnSpc>
              <a:buNone/>
            </a:pPr>
            <a:r>
              <a:rPr lang="en-US" sz="1800" b="1" dirty="0"/>
              <a:t>Sorin Hadarca</a:t>
            </a:r>
            <a:r>
              <a:rPr lang="en-US" sz="1800" dirty="0"/>
              <a:t> is an experienced public policy consultant with over 14 years of experience in public administration reform, policy analysis, management of public finances, growth economics and project evaluations. He started his career at the National Bank of Moldova which he left after 8 years of service to pursue an MBA degree at Instituto de Empresa, Spain. He successfully led a number of overarching projects (Moldova and Bangladesh) aiming at strengthening the capacity of the civil servants in the area of ex-ante and ex-post policy evaluation. In Moldova, Sorin Hadarca was the Team Leader of the Strengthening Policy Management Capacity Project, through which he coordinated the elaboration of around 50 policy proposals</a:t>
            </a:r>
            <a:r>
              <a:rPr lang="ro-MD" sz="1800" dirty="0"/>
              <a:t> </a:t>
            </a:r>
            <a:r>
              <a:rPr lang="en-GB" sz="1800" dirty="0"/>
              <a:t>and delivered training on Better Policy Management</a:t>
            </a:r>
            <a:r>
              <a:rPr lang="en-US" sz="1800" dirty="0"/>
              <a:t>. Of similar scope was the project he led in Bangladesh. </a:t>
            </a:r>
            <a:r>
              <a:rPr lang="ro-MD" sz="1800" dirty="0"/>
              <a:t>I</a:t>
            </a:r>
            <a:r>
              <a:rPr lang="en-US" sz="1800" dirty="0"/>
              <a:t>n addition, he supported governments of three countries by steering the process of elaboration of their national development strategies, notably Moldova 2020, Georgia 2020 and Kosovo’s National Development Plan. As a trainer, Sorin Hadarca delivered sessions to civil servants and civil society activists in Moldova, Georgia, Bangladesh and Armenia.</a:t>
            </a:r>
            <a:endParaRPr lang="en-GB" sz="1800" dirty="0"/>
          </a:p>
        </p:txBody>
      </p:sp>
      <p:sp>
        <p:nvSpPr>
          <p:cNvPr id="7" name="Rectangle 6">
            <a:extLst>
              <a:ext uri="{FF2B5EF4-FFF2-40B4-BE49-F238E27FC236}">
                <a16:creationId xmlns:a16="http://schemas.microsoft.com/office/drawing/2014/main" id="{B8768B55-9E27-40C3-9628-EB0D52E82A57}"/>
              </a:ext>
            </a:extLst>
          </p:cNvPr>
          <p:cNvSpPr/>
          <p:nvPr/>
        </p:nvSpPr>
        <p:spPr>
          <a:xfrm>
            <a:off x="0" y="-27710"/>
            <a:ext cx="12192000" cy="762000"/>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r>
              <a:rPr lang="ro-MD" sz="3200" dirty="0">
                <a:solidFill>
                  <a:srgbClr val="FFFF00"/>
                </a:solidFill>
                <a:latin typeface="Arial" panose="020B0604020202020204" pitchFamily="34" charset="0"/>
                <a:cs typeface="Arial" panose="020B0604020202020204" pitchFamily="34" charset="0"/>
              </a:rPr>
              <a:t>Trainer </a:t>
            </a:r>
            <a:r>
              <a:rPr lang="en-GB" sz="3200" dirty="0">
                <a:solidFill>
                  <a:srgbClr val="FFFF00"/>
                </a:solidFill>
                <a:latin typeface="Arial" panose="020B0604020202020204" pitchFamily="34" charset="0"/>
                <a:cs typeface="Arial" panose="020B0604020202020204" pitchFamily="34" charset="0"/>
              </a:rPr>
              <a:t>Profile</a:t>
            </a:r>
          </a:p>
        </p:txBody>
      </p:sp>
      <p:pic>
        <p:nvPicPr>
          <p:cNvPr id="15" name="Picture 14">
            <a:extLst>
              <a:ext uri="{FF2B5EF4-FFF2-40B4-BE49-F238E27FC236}">
                <a16:creationId xmlns:a16="http://schemas.microsoft.com/office/drawing/2014/main" id="{5B8E0AE9-2961-4A1A-AC23-D73778C7E0F0}"/>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37309" y="1094509"/>
            <a:ext cx="3117273" cy="3117273"/>
          </a:xfrm>
          <a:prstGeom prst="rect">
            <a:avLst/>
          </a:prstGeom>
        </p:spPr>
      </p:pic>
      <p:sp>
        <p:nvSpPr>
          <p:cNvPr id="8" name="TextBox 7">
            <a:extLst>
              <a:ext uri="{FF2B5EF4-FFF2-40B4-BE49-F238E27FC236}">
                <a16:creationId xmlns:a16="http://schemas.microsoft.com/office/drawing/2014/main" id="{3D2D9EEF-9FA3-432A-9824-8325801C9E44}"/>
              </a:ext>
            </a:extLst>
          </p:cNvPr>
          <p:cNvSpPr txBox="1"/>
          <p:nvPr/>
        </p:nvSpPr>
        <p:spPr>
          <a:xfrm>
            <a:off x="637309" y="4391859"/>
            <a:ext cx="3352800" cy="1785104"/>
          </a:xfrm>
          <a:prstGeom prst="rect">
            <a:avLst/>
          </a:prstGeom>
          <a:noFill/>
        </p:spPr>
        <p:txBody>
          <a:bodyPr wrap="square" rtlCol="0">
            <a:spAutoFit/>
          </a:bodyPr>
          <a:lstStyle/>
          <a:p>
            <a:r>
              <a:rPr lang="en-GB" dirty="0">
                <a:highlight>
                  <a:srgbClr val="FFFF00"/>
                </a:highlight>
                <a:hlinkClick r:id="rId3">
                  <a:extLst>
                    <a:ext uri="{A12FA001-AC4F-418D-AE19-62706E023703}">
                      <ahyp:hlinkClr xmlns:ahyp="http://schemas.microsoft.com/office/drawing/2018/hyperlinkcolor" xmlns="" val="tx"/>
                    </a:ext>
                  </a:extLst>
                </a:hlinkClick>
              </a:rPr>
              <a:t>sorin.hadarca@capsa.md</a:t>
            </a:r>
            <a:endParaRPr lang="en-GB" dirty="0">
              <a:highlight>
                <a:srgbClr val="FFFF00"/>
              </a:highlight>
            </a:endParaRPr>
          </a:p>
          <a:p>
            <a:pPr>
              <a:spcBef>
                <a:spcPts val="600"/>
              </a:spcBef>
            </a:pP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publicpolicy</a:t>
            </a:r>
            <a:r>
              <a:rPr lang="en-GB" dirty="0">
                <a:latin typeface="Arial" panose="020B0604020202020204" pitchFamily="34" charset="0"/>
                <a:cs typeface="Arial" panose="020B0604020202020204" pitchFamily="34" charset="0"/>
              </a:rPr>
              <a:t> </a:t>
            </a: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publicfinance</a:t>
            </a:r>
          </a:p>
          <a:p>
            <a:pPr>
              <a:spcBef>
                <a:spcPts val="600"/>
              </a:spcBef>
            </a:pP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strategicplanning</a:t>
            </a:r>
            <a:r>
              <a:rPr lang="en-GB" dirty="0">
                <a:solidFill>
                  <a:schemeClr val="bg1"/>
                </a:solidFill>
                <a:latin typeface="Arial" panose="020B0604020202020204" pitchFamily="34" charset="0"/>
                <a:cs typeface="Arial" panose="020B0604020202020204" pitchFamily="34" charset="0"/>
              </a:rPr>
              <a:t> </a:t>
            </a: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training</a:t>
            </a:r>
          </a:p>
          <a:p>
            <a:pPr>
              <a:spcBef>
                <a:spcPts val="600"/>
              </a:spcBef>
            </a:pP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monitoringandevaluation</a:t>
            </a:r>
          </a:p>
          <a:p>
            <a:pPr>
              <a:spcBef>
                <a:spcPts val="600"/>
              </a:spcBef>
            </a:pPr>
            <a:r>
              <a:rPr lang="ro-MD" dirty="0">
                <a:solidFill>
                  <a:schemeClr val="bg1"/>
                </a:solidFill>
                <a:highlight>
                  <a:srgbClr val="000000"/>
                </a:highlight>
                <a:latin typeface="Arial" panose="020B0604020202020204" pitchFamily="34" charset="0"/>
                <a:cs typeface="Arial" panose="020B0604020202020204" pitchFamily="34" charset="0"/>
              </a:rPr>
              <a:t>#</a:t>
            </a:r>
            <a:r>
              <a:rPr lang="en-GB" dirty="0">
                <a:solidFill>
                  <a:schemeClr val="bg1"/>
                </a:solidFill>
                <a:highlight>
                  <a:srgbClr val="000000"/>
                </a:highlight>
                <a:latin typeface="Arial" panose="020B0604020202020204" pitchFamily="34" charset="0"/>
                <a:cs typeface="Arial" panose="020B0604020202020204" pitchFamily="34" charset="0"/>
              </a:rPr>
              <a:t>economics </a:t>
            </a:r>
          </a:p>
        </p:txBody>
      </p:sp>
    </p:spTree>
    <p:extLst>
      <p:ext uri="{BB962C8B-B14F-4D97-AF65-F5344CB8AC3E}">
        <p14:creationId xmlns:p14="http://schemas.microsoft.com/office/powerpoint/2010/main" val="39836209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9" name="Picture 18">
            <a:extLst>
              <a:ext uri="{FF2B5EF4-FFF2-40B4-BE49-F238E27FC236}">
                <a16:creationId xmlns:a16="http://schemas.microsoft.com/office/drawing/2014/main" id="{9304391C-E40F-4F67-94D4-ACABD4E6CA0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049489" y="1354484"/>
            <a:ext cx="4142511" cy="5270948"/>
          </a:xfrm>
          <a:prstGeom prst="rect">
            <a:avLst/>
          </a:prstGeom>
        </p:spPr>
      </p:pic>
      <p:pic>
        <p:nvPicPr>
          <p:cNvPr id="20" name="Picture 19">
            <a:extLst>
              <a:ext uri="{FF2B5EF4-FFF2-40B4-BE49-F238E27FC236}">
                <a16:creationId xmlns:a16="http://schemas.microsoft.com/office/drawing/2014/main" id="{EFD633A7-91F1-4F24-9DE6-972F867C55C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024742" y="1354484"/>
            <a:ext cx="4142511" cy="5270948"/>
          </a:xfrm>
          <a:prstGeom prst="rect">
            <a:avLst/>
          </a:prstGeom>
        </p:spPr>
      </p:pic>
      <p:pic>
        <p:nvPicPr>
          <p:cNvPr id="15" name="Picture 14">
            <a:extLst>
              <a:ext uri="{FF2B5EF4-FFF2-40B4-BE49-F238E27FC236}">
                <a16:creationId xmlns:a16="http://schemas.microsoft.com/office/drawing/2014/main" id="{1980F166-9A76-4428-AB49-8FC2D30DA26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398" y="1354484"/>
            <a:ext cx="4142511" cy="5270948"/>
          </a:xfrm>
          <a:prstGeom prst="rect">
            <a:avLst/>
          </a:prstGeom>
        </p:spPr>
      </p:pic>
      <p:sp>
        <p:nvSpPr>
          <p:cNvPr id="7" name="Rectangle 6">
            <a:extLst>
              <a:ext uri="{FF2B5EF4-FFF2-40B4-BE49-F238E27FC236}">
                <a16:creationId xmlns:a16="http://schemas.microsoft.com/office/drawing/2014/main" id="{B8768B55-9E27-40C3-9628-EB0D52E82A57}"/>
              </a:ext>
            </a:extLst>
          </p:cNvPr>
          <p:cNvSpPr/>
          <p:nvPr/>
        </p:nvSpPr>
        <p:spPr>
          <a:xfrm>
            <a:off x="0" y="-27710"/>
            <a:ext cx="12192000" cy="762000"/>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GB" sz="3200" dirty="0">
                <a:solidFill>
                  <a:srgbClr val="FFFF00"/>
                </a:solidFill>
                <a:latin typeface="Arial" panose="020B0604020202020204" pitchFamily="34" charset="0"/>
                <a:cs typeface="Arial" panose="020B0604020202020204" pitchFamily="34" charset="0"/>
              </a:rPr>
              <a:t>Training Outline</a:t>
            </a:r>
          </a:p>
        </p:txBody>
      </p:sp>
      <p:sp>
        <p:nvSpPr>
          <p:cNvPr id="11" name="Rectangle 10">
            <a:extLst>
              <a:ext uri="{FF2B5EF4-FFF2-40B4-BE49-F238E27FC236}">
                <a16:creationId xmlns:a16="http://schemas.microsoft.com/office/drawing/2014/main" id="{8E27144C-40DD-48AE-ACD0-A538F25B9EF8}"/>
              </a:ext>
            </a:extLst>
          </p:cNvPr>
          <p:cNvSpPr/>
          <p:nvPr/>
        </p:nvSpPr>
        <p:spPr>
          <a:xfrm>
            <a:off x="450271" y="2274838"/>
            <a:ext cx="3366655" cy="2308324"/>
          </a:xfrm>
          <a:prstGeom prst="rect">
            <a:avLst/>
          </a:prstGeom>
        </p:spPr>
        <p:txBody>
          <a:bodyPr wrap="square">
            <a:spAutoFit/>
          </a:bodyPr>
          <a:lstStyle/>
          <a:p>
            <a:r>
              <a:rPr lang="en-GB" dirty="0"/>
              <a:t>Today, development assistance and governments are increasingly preoccupied with impact. They are looking to achieve and demonstrate impact. Our short, one-day introductory course will deal with the latter. </a:t>
            </a:r>
            <a:r>
              <a:rPr lang="en-GB" b="1" dirty="0">
                <a:highlight>
                  <a:srgbClr val="FFFF00"/>
                </a:highlight>
              </a:rPr>
              <a:t>How impact could be demonstrated?</a:t>
            </a:r>
          </a:p>
        </p:txBody>
      </p:sp>
      <p:sp>
        <p:nvSpPr>
          <p:cNvPr id="17" name="Rectangle 16">
            <a:extLst>
              <a:ext uri="{FF2B5EF4-FFF2-40B4-BE49-F238E27FC236}">
                <a16:creationId xmlns:a16="http://schemas.microsoft.com/office/drawing/2014/main" id="{D4AA31C8-7BF0-4A1B-9522-B413D5B4956A}"/>
              </a:ext>
            </a:extLst>
          </p:cNvPr>
          <p:cNvSpPr/>
          <p:nvPr/>
        </p:nvSpPr>
        <p:spPr>
          <a:xfrm>
            <a:off x="4412671" y="1755614"/>
            <a:ext cx="3366655" cy="4247317"/>
          </a:xfrm>
          <a:prstGeom prst="rect">
            <a:avLst/>
          </a:prstGeom>
        </p:spPr>
        <p:txBody>
          <a:bodyPr wrap="square">
            <a:spAutoFit/>
          </a:bodyPr>
          <a:lstStyle/>
          <a:p>
            <a:r>
              <a:rPr lang="en-GB" dirty="0"/>
              <a:t>While impact evaluation has skyrocketed in use, most of the recommended methods are quite laborious, requiring quantitative skills. Those among you that are not economists and statisticians, please do not be afraid. Our introductory course will help you understand what is an impact, how impact evaluation has to be planned and designed and which methods will work best. </a:t>
            </a:r>
            <a:r>
              <a:rPr lang="en-GB" b="1" dirty="0">
                <a:highlight>
                  <a:srgbClr val="FFFF00"/>
                </a:highlight>
              </a:rPr>
              <a:t>You will listen, do group exercises and, hopefully, learn the nuts and bolts of impact evaluation. </a:t>
            </a:r>
          </a:p>
        </p:txBody>
      </p:sp>
      <p:sp>
        <p:nvSpPr>
          <p:cNvPr id="18" name="Rectangle 17">
            <a:extLst>
              <a:ext uri="{FF2B5EF4-FFF2-40B4-BE49-F238E27FC236}">
                <a16:creationId xmlns:a16="http://schemas.microsoft.com/office/drawing/2014/main" id="{8A053769-A66C-4FA5-9D6A-A011D0B4E5E4}"/>
              </a:ext>
            </a:extLst>
          </p:cNvPr>
          <p:cNvSpPr/>
          <p:nvPr/>
        </p:nvSpPr>
        <p:spPr>
          <a:xfrm>
            <a:off x="8375071" y="2413337"/>
            <a:ext cx="3366656" cy="2308324"/>
          </a:xfrm>
          <a:prstGeom prst="rect">
            <a:avLst/>
          </a:prstGeom>
        </p:spPr>
        <p:txBody>
          <a:bodyPr wrap="square">
            <a:spAutoFit/>
          </a:bodyPr>
          <a:lstStyle/>
          <a:p>
            <a:r>
              <a:rPr lang="en-GB" dirty="0"/>
              <a:t>There will be </a:t>
            </a:r>
            <a:r>
              <a:rPr lang="ro-RO" dirty="0" smtClean="0"/>
              <a:t>around 40</a:t>
            </a:r>
            <a:r>
              <a:rPr lang="en-GB" dirty="0" smtClean="0"/>
              <a:t> </a:t>
            </a:r>
            <a:r>
              <a:rPr lang="en-GB" dirty="0"/>
              <a:t>of you attending this course delivered remotely. To make it successful, particularly under the current circumstances, we </a:t>
            </a:r>
            <a:r>
              <a:rPr lang="en-GB" b="1" dirty="0">
                <a:highlight>
                  <a:srgbClr val="FFFF00"/>
                </a:highlight>
              </a:rPr>
              <a:t>kindly ask you to follow the rules and bear with us</a:t>
            </a:r>
            <a:r>
              <a:rPr lang="en-GB" dirty="0">
                <a:highlight>
                  <a:srgbClr val="FFFF00"/>
                </a:highlight>
              </a:rPr>
              <a:t>.</a:t>
            </a:r>
            <a:r>
              <a:rPr lang="en-GB" b="1" dirty="0"/>
              <a:t> </a:t>
            </a:r>
            <a:r>
              <a:rPr lang="en-GB" dirty="0"/>
              <a:t>Thank you and “see” you soon!</a:t>
            </a:r>
          </a:p>
        </p:txBody>
      </p:sp>
    </p:spTree>
    <p:extLst>
      <p:ext uri="{BB962C8B-B14F-4D97-AF65-F5344CB8AC3E}">
        <p14:creationId xmlns:p14="http://schemas.microsoft.com/office/powerpoint/2010/main" val="18074601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8768B55-9E27-40C3-9628-EB0D52E82A57}"/>
              </a:ext>
            </a:extLst>
          </p:cNvPr>
          <p:cNvSpPr/>
          <p:nvPr/>
        </p:nvSpPr>
        <p:spPr>
          <a:xfrm>
            <a:off x="0" y="-27710"/>
            <a:ext cx="12192000" cy="762000"/>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GB" sz="3200" dirty="0">
                <a:solidFill>
                  <a:srgbClr val="FFFF00"/>
                </a:solidFill>
                <a:latin typeface="Arial" panose="020B0604020202020204" pitchFamily="34" charset="0"/>
                <a:cs typeface="Arial" panose="020B0604020202020204" pitchFamily="34" charset="0"/>
              </a:rPr>
              <a:t>Tentative agenda</a:t>
            </a:r>
          </a:p>
        </p:txBody>
      </p:sp>
      <p:graphicFrame>
        <p:nvGraphicFramePr>
          <p:cNvPr id="9" name="Content Placeholder 3">
            <a:extLst>
              <a:ext uri="{FF2B5EF4-FFF2-40B4-BE49-F238E27FC236}">
                <a16:creationId xmlns:a16="http://schemas.microsoft.com/office/drawing/2014/main" id="{DB435FAE-376E-4FFF-8E1D-7F2E9606611D}"/>
              </a:ext>
            </a:extLst>
          </p:cNvPr>
          <p:cNvGraphicFramePr>
            <a:graphicFrameLocks noGrp="1"/>
          </p:cNvGraphicFramePr>
          <p:nvPr>
            <p:ph idx="1"/>
            <p:extLst>
              <p:ext uri="{D42A27DB-BD31-4B8C-83A1-F6EECF244321}">
                <p14:modId xmlns:p14="http://schemas.microsoft.com/office/powerpoint/2010/main" val="403329347"/>
              </p:ext>
            </p:extLst>
          </p:nvPr>
        </p:nvGraphicFramePr>
        <p:xfrm>
          <a:off x="838200" y="1022986"/>
          <a:ext cx="9818144" cy="5612946"/>
        </p:xfrm>
        <a:graphic>
          <a:graphicData uri="http://schemas.openxmlformats.org/drawingml/2006/table">
            <a:tbl>
              <a:tblPr firstRow="1" bandRow="1">
                <a:tableStyleId>{2D5ABB26-0587-4C30-8999-92F81FD0307C}</a:tableStyleId>
              </a:tblPr>
              <a:tblGrid>
                <a:gridCol w="724218">
                  <a:extLst>
                    <a:ext uri="{9D8B030D-6E8A-4147-A177-3AD203B41FA5}">
                      <a16:colId xmlns:a16="http://schemas.microsoft.com/office/drawing/2014/main" val="697729123"/>
                    </a:ext>
                  </a:extLst>
                </a:gridCol>
                <a:gridCol w="9093926">
                  <a:extLst>
                    <a:ext uri="{9D8B030D-6E8A-4147-A177-3AD203B41FA5}">
                      <a16:colId xmlns:a16="http://schemas.microsoft.com/office/drawing/2014/main" val="335523757"/>
                    </a:ext>
                  </a:extLst>
                </a:gridCol>
              </a:tblGrid>
              <a:tr h="421186">
                <a:tc>
                  <a:txBody>
                    <a:bodyPr/>
                    <a:lstStyle/>
                    <a:p>
                      <a:r>
                        <a:rPr lang="ro-RO" sz="1400" dirty="0" smtClean="0">
                          <a:solidFill>
                            <a:schemeClr val="bg1"/>
                          </a:solidFill>
                          <a:latin typeface="Arial" panose="020B0604020202020204" pitchFamily="34" charset="0"/>
                          <a:cs typeface="Arial" panose="020B0604020202020204" pitchFamily="34" charset="0"/>
                        </a:rPr>
                        <a:t>10:</a:t>
                      </a:r>
                      <a:r>
                        <a:rPr lang="ro-RO" sz="1400" dirty="0">
                          <a:solidFill>
                            <a:schemeClr val="bg1"/>
                          </a:solidFill>
                          <a:latin typeface="Arial" panose="020B0604020202020204" pitchFamily="34" charset="0"/>
                          <a:cs typeface="Arial" panose="020B0604020202020204" pitchFamily="34" charset="0"/>
                        </a:rPr>
                        <a:t>0</a:t>
                      </a:r>
                      <a:r>
                        <a:rPr lang="en-GB" sz="1400" dirty="0" smtClean="0">
                          <a:solidFill>
                            <a:schemeClr val="bg1"/>
                          </a:solidFill>
                          <a:latin typeface="Arial" panose="020B0604020202020204" pitchFamily="34" charset="0"/>
                          <a:cs typeface="Arial" panose="020B0604020202020204" pitchFamily="34" charset="0"/>
                        </a:rPr>
                        <a:t>0</a:t>
                      </a:r>
                      <a:endParaRPr lang="en-GB" sz="1400" dirty="0">
                        <a:solidFill>
                          <a:schemeClr val="bg1"/>
                        </a:solidFill>
                        <a:latin typeface="Arial" panose="020B0604020202020204" pitchFamily="34" charset="0"/>
                        <a:cs typeface="Arial" panose="020B0604020202020204" pitchFamily="34" charset="0"/>
                      </a:endParaRPr>
                    </a:p>
                  </a:txBody>
                  <a:tcPr>
                    <a:lnL>
                      <a:noFill/>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400" dirty="0">
                          <a:highlight>
                            <a:srgbClr val="00FFFF"/>
                          </a:highlight>
                          <a:latin typeface="Arial" panose="020B0604020202020204" pitchFamily="34" charset="0"/>
                          <a:cs typeface="Arial" panose="020B0604020202020204" pitchFamily="34" charset="0"/>
                        </a:rPr>
                        <a:t>I</a:t>
                      </a:r>
                      <a:r>
                        <a:rPr lang="en-GB" sz="1400" dirty="0">
                          <a:highlight>
                            <a:srgbClr val="00FFFF"/>
                          </a:highlight>
                          <a:latin typeface="Arial" panose="020B0604020202020204" pitchFamily="34" charset="0"/>
                          <a:cs typeface="Arial" panose="020B0604020202020204" pitchFamily="34" charset="0"/>
                        </a:rPr>
                        <a:t>n</a:t>
                      </a:r>
                      <a:r>
                        <a:rPr lang="ro-RO" sz="1400" dirty="0">
                          <a:highlight>
                            <a:srgbClr val="00FFFF"/>
                          </a:highlight>
                          <a:latin typeface="Arial" panose="020B0604020202020204" pitchFamily="34" charset="0"/>
                          <a:cs typeface="Arial" panose="020B0604020202020204" pitchFamily="34" charset="0"/>
                        </a:rPr>
                        <a:t>troductions</a:t>
                      </a:r>
                      <a:r>
                        <a:rPr lang="en-GB" sz="1400" baseline="0" dirty="0">
                          <a:highlight>
                            <a:srgbClr val="00FFFF"/>
                          </a:highlight>
                          <a:latin typeface="Arial" panose="020B0604020202020204" pitchFamily="34" charset="0"/>
                          <a:cs typeface="Arial" panose="020B0604020202020204" pitchFamily="34" charset="0"/>
                        </a:rPr>
                        <a:t>, </a:t>
                      </a:r>
                      <a:r>
                        <a:rPr lang="ro-RO" sz="1400" dirty="0">
                          <a:highlight>
                            <a:srgbClr val="00FFFF"/>
                          </a:highlight>
                          <a:latin typeface="Arial" panose="020B0604020202020204" pitchFamily="34" charset="0"/>
                          <a:cs typeface="Arial" panose="020B0604020202020204" pitchFamily="34" charset="0"/>
                        </a:rPr>
                        <a:t>Rules</a:t>
                      </a:r>
                      <a:r>
                        <a:rPr lang="en-GB" sz="1400" baseline="0" dirty="0">
                          <a:highlight>
                            <a:srgbClr val="00FFFF"/>
                          </a:highlight>
                          <a:latin typeface="Arial" panose="020B0604020202020204" pitchFamily="34" charset="0"/>
                          <a:cs typeface="Arial" panose="020B0604020202020204" pitchFamily="34" charset="0"/>
                        </a:rPr>
                        <a:t> &amp;</a:t>
                      </a:r>
                      <a:r>
                        <a:rPr lang="en-GB" sz="1400" dirty="0">
                          <a:highlight>
                            <a:srgbClr val="00FFFF"/>
                          </a:highlight>
                          <a:latin typeface="Arial" panose="020B0604020202020204" pitchFamily="34" charset="0"/>
                          <a:cs typeface="Arial" panose="020B0604020202020204" pitchFamily="34" charset="0"/>
                        </a:rPr>
                        <a:t> Agenda</a:t>
                      </a:r>
                      <a:r>
                        <a:rPr lang="ro-RO" sz="1400" dirty="0">
                          <a:highlight>
                            <a:srgbClr val="00FFFF"/>
                          </a:highlight>
                          <a:latin typeface="Arial" panose="020B0604020202020204" pitchFamily="34" charset="0"/>
                          <a:cs typeface="Arial" panose="020B0604020202020204" pitchFamily="34" charset="0"/>
                        </a:rPr>
                        <a:t> (Zoom</a:t>
                      </a:r>
                      <a:r>
                        <a:rPr lang="en-GB" sz="1400" dirty="0">
                          <a:highlight>
                            <a:srgbClr val="00FFFF"/>
                          </a:highlight>
                          <a:latin typeface="Arial" panose="020B0604020202020204" pitchFamily="34" charset="0"/>
                          <a:cs typeface="Arial" panose="020B0604020202020204" pitchFamily="34" charset="0"/>
                        </a:rPr>
                        <a:t>/PPT</a:t>
                      </a:r>
                      <a:r>
                        <a:rPr lang="ro-RO" sz="1400" dirty="0">
                          <a:highlight>
                            <a:srgbClr val="00FFFF"/>
                          </a:highlight>
                          <a:latin typeface="Arial" panose="020B0604020202020204" pitchFamily="34" charset="0"/>
                          <a:cs typeface="Arial" panose="020B0604020202020204" pitchFamily="34" charset="0"/>
                        </a:rPr>
                        <a:t>)</a:t>
                      </a:r>
                      <a:endParaRPr lang="en-GB" sz="1400" dirty="0">
                        <a:highlight>
                          <a:srgbClr val="00FFFF"/>
                        </a:highlight>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8100"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10876858"/>
                  </a:ext>
                </a:extLst>
              </a:tr>
              <a:tr h="370840">
                <a:tc>
                  <a:txBody>
                    <a:bodyPr/>
                    <a:lstStyle/>
                    <a:p>
                      <a:r>
                        <a:rPr lang="ro-RO" sz="1400" dirty="0" smtClean="0">
                          <a:solidFill>
                            <a:schemeClr val="bg1"/>
                          </a:solidFill>
                          <a:latin typeface="Arial" panose="020B0604020202020204" pitchFamily="34" charset="0"/>
                          <a:cs typeface="Arial" panose="020B0604020202020204" pitchFamily="34" charset="0"/>
                        </a:rPr>
                        <a:t>10</a:t>
                      </a:r>
                      <a:r>
                        <a:rPr lang="en-GB" sz="1400" dirty="0" smtClean="0">
                          <a:solidFill>
                            <a:schemeClr val="bg1"/>
                          </a:solidFill>
                          <a:latin typeface="Arial" panose="020B0604020202020204" pitchFamily="34" charset="0"/>
                          <a:cs typeface="Arial" panose="020B0604020202020204" pitchFamily="34" charset="0"/>
                        </a:rPr>
                        <a:t>:</a:t>
                      </a:r>
                      <a:r>
                        <a:rPr lang="ro-RO" sz="1400" dirty="0" smtClean="0">
                          <a:solidFill>
                            <a:schemeClr val="bg1"/>
                          </a:solidFill>
                          <a:latin typeface="Arial" panose="020B0604020202020204" pitchFamily="34" charset="0"/>
                          <a:cs typeface="Arial" panose="020B0604020202020204" pitchFamily="34" charset="0"/>
                        </a:rPr>
                        <a:t>20</a:t>
                      </a:r>
                      <a:endParaRPr lang="en-GB" sz="1400" dirty="0">
                        <a:solidFill>
                          <a:schemeClr val="bg1"/>
                        </a:solidFill>
                        <a:latin typeface="Arial" panose="020B0604020202020204" pitchFamily="34" charset="0"/>
                        <a:cs typeface="Arial" panose="020B0604020202020204" pitchFamily="34" charset="0"/>
                      </a:endParaRP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cs typeface="Arial" panose="020B0604020202020204" pitchFamily="34" charset="0"/>
                        </a:rPr>
                        <a:t>Expectations</a:t>
                      </a:r>
                      <a:r>
                        <a:rPr lang="en-GB" sz="1400" baseline="0" dirty="0">
                          <a:latin typeface="Arial" panose="020B0604020202020204" pitchFamily="34" charset="0"/>
                          <a:cs typeface="Arial" panose="020B0604020202020204" pitchFamily="34" charset="0"/>
                        </a:rPr>
                        <a:t>, Training Objectives &amp; Pre-test (Zoom/PPT/Google Forms)</a:t>
                      </a:r>
                      <a:endParaRPr lang="en-US" sz="1400" dirty="0">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24546079"/>
                  </a:ext>
                </a:extLst>
              </a:tr>
              <a:tr h="370840">
                <a:tc>
                  <a:txBody>
                    <a:bodyPr/>
                    <a:lstStyle/>
                    <a:p>
                      <a:r>
                        <a:rPr lang="en-GB" sz="1400" dirty="0" smtClean="0">
                          <a:solidFill>
                            <a:schemeClr val="bg1"/>
                          </a:solidFill>
                          <a:latin typeface="Arial" panose="020B0604020202020204" pitchFamily="34" charset="0"/>
                          <a:cs typeface="Arial" panose="020B0604020202020204" pitchFamily="34" charset="0"/>
                        </a:rPr>
                        <a:t>10:</a:t>
                      </a:r>
                      <a:r>
                        <a:rPr lang="ro-RO" sz="1400" dirty="0" smtClean="0">
                          <a:solidFill>
                            <a:schemeClr val="bg1"/>
                          </a:solidFill>
                          <a:latin typeface="Arial" panose="020B0604020202020204" pitchFamily="34" charset="0"/>
                          <a:cs typeface="Arial" panose="020B0604020202020204" pitchFamily="34" charset="0"/>
                        </a:rPr>
                        <a:t>45</a:t>
                      </a:r>
                      <a:endParaRPr lang="en-GB" sz="1400" dirty="0">
                        <a:solidFill>
                          <a:schemeClr val="bg1"/>
                        </a:solidFill>
                        <a:latin typeface="Arial" panose="020B0604020202020204" pitchFamily="34" charset="0"/>
                        <a:cs typeface="Arial" panose="020B0604020202020204" pitchFamily="34" charset="0"/>
                      </a:endParaRP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o-RO" sz="1400" b="1" dirty="0">
                          <a:latin typeface="Arial" panose="020B0604020202020204" pitchFamily="34" charset="0"/>
                          <a:cs typeface="Arial" panose="020B0604020202020204" pitchFamily="34" charset="0"/>
                        </a:rPr>
                        <a:t>Session 1.</a:t>
                      </a:r>
                      <a:r>
                        <a:rPr lang="en-GB" sz="1400" b="1" baseline="0" dirty="0">
                          <a:latin typeface="Arial" panose="020B0604020202020204" pitchFamily="34" charset="0"/>
                          <a:cs typeface="Arial" panose="020B0604020202020204" pitchFamily="34" charset="0"/>
                        </a:rPr>
                        <a:t> </a:t>
                      </a:r>
                      <a:r>
                        <a:rPr lang="en-GB" sz="1400" b="1" baseline="0" dirty="0" err="1" smtClean="0">
                          <a:latin typeface="Arial" panose="020B0604020202020204" pitchFamily="34" charset="0"/>
                          <a:cs typeface="Arial" panose="020B0604020202020204" pitchFamily="34" charset="0"/>
                        </a:rPr>
                        <a:t>Wh</a:t>
                      </a:r>
                      <a:r>
                        <a:rPr lang="ro-RO" sz="1400" b="1" baseline="0" dirty="0" smtClean="0">
                          <a:latin typeface="Arial" panose="020B0604020202020204" pitchFamily="34" charset="0"/>
                          <a:cs typeface="Arial" panose="020B0604020202020204" pitchFamily="34" charset="0"/>
                        </a:rPr>
                        <a:t>y do</a:t>
                      </a:r>
                      <a:r>
                        <a:rPr lang="en-GB" sz="1400" b="1" baseline="0" dirty="0" smtClean="0">
                          <a:latin typeface="Arial" panose="020B0604020202020204" pitchFamily="34" charset="0"/>
                          <a:cs typeface="Arial" panose="020B0604020202020204" pitchFamily="34" charset="0"/>
                        </a:rPr>
                        <a:t> </a:t>
                      </a:r>
                      <a:r>
                        <a:rPr lang="ro-RO" sz="1400" b="1" dirty="0">
                          <a:latin typeface="Arial" panose="020B0604020202020204" pitchFamily="34" charset="0"/>
                          <a:cs typeface="Arial" panose="020B0604020202020204" pitchFamily="34" charset="0"/>
                        </a:rPr>
                        <a:t>Impact Evaluation</a:t>
                      </a:r>
                      <a:r>
                        <a:rPr lang="en-GB" sz="1400" b="1" dirty="0">
                          <a:latin typeface="Arial" panose="020B0604020202020204" pitchFamily="34" charset="0"/>
                          <a:cs typeface="Arial" panose="020B0604020202020204" pitchFamily="34" charset="0"/>
                        </a:rPr>
                        <a:t>?</a:t>
                      </a:r>
                      <a:r>
                        <a:rPr lang="ro-RO" sz="1400" b="1" dirty="0">
                          <a:latin typeface="Arial" panose="020B0604020202020204" pitchFamily="34" charset="0"/>
                          <a:cs typeface="Arial" panose="020B0604020202020204" pitchFamily="34" charset="0"/>
                        </a:rPr>
                        <a:t> (Zoom/PPT) </a:t>
                      </a:r>
                      <a:endParaRPr lang="en-US" sz="1400" b="1" dirty="0">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2448571"/>
                  </a:ext>
                </a:extLst>
              </a:tr>
              <a:tr h="370840">
                <a:tc>
                  <a:txBody>
                    <a:bodyPr/>
                    <a:lstStyle/>
                    <a:p>
                      <a:r>
                        <a:rPr lang="en-GB" sz="1400" dirty="0" smtClean="0">
                          <a:solidFill>
                            <a:schemeClr val="bg1"/>
                          </a:solidFill>
                          <a:latin typeface="Arial" panose="020B0604020202020204" pitchFamily="34" charset="0"/>
                          <a:cs typeface="Arial" panose="020B0604020202020204" pitchFamily="34" charset="0"/>
                        </a:rPr>
                        <a:t>1</a:t>
                      </a:r>
                      <a:r>
                        <a:rPr lang="ro-RO" sz="1400" dirty="0" smtClean="0">
                          <a:solidFill>
                            <a:schemeClr val="bg1"/>
                          </a:solidFill>
                          <a:latin typeface="Arial" panose="020B0604020202020204" pitchFamily="34" charset="0"/>
                          <a:cs typeface="Arial" panose="020B0604020202020204" pitchFamily="34" charset="0"/>
                        </a:rPr>
                        <a:t>1</a:t>
                      </a:r>
                      <a:r>
                        <a:rPr lang="en-GB" sz="1400" dirty="0" smtClean="0">
                          <a:solidFill>
                            <a:schemeClr val="bg1"/>
                          </a:solidFill>
                          <a:latin typeface="Arial" panose="020B0604020202020204" pitchFamily="34" charset="0"/>
                          <a:cs typeface="Arial" panose="020B0604020202020204" pitchFamily="34" charset="0"/>
                        </a:rPr>
                        <a:t>:</a:t>
                      </a:r>
                      <a:r>
                        <a:rPr lang="ro-RO" sz="1400" dirty="0" smtClean="0">
                          <a:solidFill>
                            <a:schemeClr val="bg1"/>
                          </a:solidFill>
                          <a:latin typeface="Arial" panose="020B0604020202020204" pitchFamily="34" charset="0"/>
                          <a:cs typeface="Arial" panose="020B0604020202020204" pitchFamily="34" charset="0"/>
                        </a:rPr>
                        <a:t>00</a:t>
                      </a:r>
                      <a:endParaRPr lang="en-GB" sz="1400" dirty="0">
                        <a:solidFill>
                          <a:schemeClr val="bg1"/>
                        </a:solidFill>
                        <a:latin typeface="Arial" panose="020B0604020202020204" pitchFamily="34" charset="0"/>
                        <a:cs typeface="Arial" panose="020B0604020202020204" pitchFamily="34" charset="0"/>
                      </a:endParaRP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cs typeface="Arial" panose="020B0604020202020204" pitchFamily="34" charset="0"/>
                        </a:rPr>
                        <a:t>Exercise on Google Forms/Zoom</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531130522"/>
                  </a:ext>
                </a:extLst>
              </a:tr>
              <a:tr h="370840">
                <a:tc>
                  <a:txBody>
                    <a:bodyPr/>
                    <a:lstStyle/>
                    <a:p>
                      <a:r>
                        <a:rPr lang="en-GB" sz="1400" dirty="0" smtClean="0">
                          <a:solidFill>
                            <a:schemeClr val="bg1"/>
                          </a:solidFill>
                          <a:latin typeface="Arial" panose="020B0604020202020204" pitchFamily="34" charset="0"/>
                          <a:cs typeface="Arial" panose="020B0604020202020204" pitchFamily="34" charset="0"/>
                        </a:rPr>
                        <a:t>1</a:t>
                      </a:r>
                      <a:r>
                        <a:rPr lang="ro-RO" sz="1400" dirty="0" smtClean="0">
                          <a:solidFill>
                            <a:schemeClr val="bg1"/>
                          </a:solidFill>
                          <a:latin typeface="Arial" panose="020B0604020202020204" pitchFamily="34" charset="0"/>
                          <a:cs typeface="Arial" panose="020B0604020202020204" pitchFamily="34" charset="0"/>
                        </a:rPr>
                        <a:t>1</a:t>
                      </a:r>
                      <a:r>
                        <a:rPr lang="en-GB" sz="1400" dirty="0" smtClean="0">
                          <a:solidFill>
                            <a:schemeClr val="bg1"/>
                          </a:solidFill>
                          <a:latin typeface="Arial" panose="020B0604020202020204" pitchFamily="34" charset="0"/>
                          <a:cs typeface="Arial" panose="020B0604020202020204" pitchFamily="34" charset="0"/>
                        </a:rPr>
                        <a:t>:</a:t>
                      </a:r>
                      <a:r>
                        <a:rPr lang="ro-RO" sz="1400" dirty="0" smtClean="0">
                          <a:solidFill>
                            <a:schemeClr val="bg1"/>
                          </a:solidFill>
                          <a:latin typeface="Arial" panose="020B0604020202020204" pitchFamily="34" charset="0"/>
                          <a:cs typeface="Arial" panose="020B0604020202020204" pitchFamily="34" charset="0"/>
                        </a:rPr>
                        <a:t>15</a:t>
                      </a:r>
                      <a:r>
                        <a:rPr lang="en-GB" sz="1400" dirty="0" smtClean="0">
                          <a:solidFill>
                            <a:schemeClr val="bg1"/>
                          </a:solidFill>
                          <a:latin typeface="Arial" panose="020B0604020202020204" pitchFamily="34" charset="0"/>
                          <a:cs typeface="Arial" panose="020B0604020202020204" pitchFamily="34" charset="0"/>
                        </a:rPr>
                        <a:t> </a:t>
                      </a:r>
                      <a:endParaRPr lang="en-GB" sz="1400" dirty="0">
                        <a:solidFill>
                          <a:schemeClr val="bg1"/>
                        </a:solidFill>
                        <a:latin typeface="Arial" panose="020B0604020202020204" pitchFamily="34" charset="0"/>
                        <a:cs typeface="Arial" panose="020B0604020202020204" pitchFamily="34" charset="0"/>
                      </a:endParaRP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GB" sz="1400" b="1" dirty="0">
                          <a:latin typeface="Arial" panose="020B0604020202020204" pitchFamily="34" charset="0"/>
                          <a:cs typeface="Arial" panose="020B0604020202020204" pitchFamily="34" charset="0"/>
                        </a:rPr>
                        <a:t>Session 2. Impact Evaluation Steps (Zoom/PPT)</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8389735"/>
                  </a:ext>
                </a:extLst>
              </a:tr>
              <a:tr h="370840">
                <a:tc>
                  <a:txBody>
                    <a:bodyPr/>
                    <a:lstStyle/>
                    <a:p>
                      <a:r>
                        <a:rPr lang="en-GB" sz="1400" dirty="0" smtClean="0">
                          <a:solidFill>
                            <a:schemeClr val="bg1"/>
                          </a:solidFill>
                          <a:latin typeface="Arial" panose="020B0604020202020204" pitchFamily="34" charset="0"/>
                          <a:cs typeface="Arial" panose="020B0604020202020204" pitchFamily="34" charset="0"/>
                        </a:rPr>
                        <a:t>11:</a:t>
                      </a:r>
                      <a:r>
                        <a:rPr lang="ro-RO" sz="1400" dirty="0" smtClean="0">
                          <a:solidFill>
                            <a:schemeClr val="bg1"/>
                          </a:solidFill>
                          <a:latin typeface="Arial" panose="020B0604020202020204" pitchFamily="34" charset="0"/>
                          <a:cs typeface="Arial" panose="020B0604020202020204" pitchFamily="34" charset="0"/>
                        </a:rPr>
                        <a:t>30</a:t>
                      </a:r>
                      <a:endParaRPr lang="en-GB" sz="1400" dirty="0">
                        <a:solidFill>
                          <a:schemeClr val="bg1"/>
                        </a:solidFill>
                        <a:latin typeface="Arial" panose="020B0604020202020204" pitchFamily="34" charset="0"/>
                        <a:cs typeface="Arial" panose="020B0604020202020204" pitchFamily="34" charset="0"/>
                      </a:endParaRP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GB" sz="1400" baseline="0" dirty="0">
                          <a:highlight>
                            <a:srgbClr val="00FFFF"/>
                          </a:highlight>
                          <a:latin typeface="Arial" panose="020B0604020202020204" pitchFamily="34" charset="0"/>
                          <a:cs typeface="Arial" panose="020B0604020202020204" pitchFamily="34" charset="0"/>
                        </a:rPr>
                        <a:t>Questions (Zoom chat) &amp; Coffee Break </a:t>
                      </a:r>
                      <a:endParaRPr lang="en-GB" sz="1400" dirty="0">
                        <a:highlight>
                          <a:srgbClr val="00FFFF"/>
                        </a:highlight>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68878356"/>
                  </a:ext>
                </a:extLst>
              </a:tr>
              <a:tr h="370840">
                <a:tc>
                  <a:txBody>
                    <a:bodyPr/>
                    <a:lstStyle/>
                    <a:p>
                      <a:r>
                        <a:rPr lang="en-GB" sz="1400" dirty="0" smtClean="0">
                          <a:solidFill>
                            <a:schemeClr val="bg1"/>
                          </a:solidFill>
                          <a:latin typeface="Arial" panose="020B0604020202020204" pitchFamily="34" charset="0"/>
                          <a:cs typeface="Arial" panose="020B0604020202020204" pitchFamily="34" charset="0"/>
                        </a:rPr>
                        <a:t>11:</a:t>
                      </a:r>
                      <a:r>
                        <a:rPr lang="ro-RO" sz="1400" dirty="0" smtClean="0">
                          <a:solidFill>
                            <a:schemeClr val="bg1"/>
                          </a:solidFill>
                          <a:latin typeface="Arial" panose="020B0604020202020204" pitchFamily="34" charset="0"/>
                          <a:cs typeface="Arial" panose="020B0604020202020204" pitchFamily="34" charset="0"/>
                        </a:rPr>
                        <a:t>45</a:t>
                      </a:r>
                      <a:endParaRPr lang="en-GB" sz="1400" dirty="0">
                        <a:solidFill>
                          <a:schemeClr val="bg1"/>
                        </a:solidFill>
                        <a:latin typeface="Arial" panose="020B0604020202020204" pitchFamily="34" charset="0"/>
                        <a:cs typeface="Arial" panose="020B0604020202020204" pitchFamily="34" charset="0"/>
                      </a:endParaRP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GB" sz="1400" dirty="0">
                          <a:latin typeface="Arial" panose="020B0604020202020204" pitchFamily="34" charset="0"/>
                          <a:cs typeface="Arial" panose="020B0604020202020204" pitchFamily="34" charset="0"/>
                        </a:rPr>
                        <a:t>Answers (Zoom live)</a:t>
                      </a:r>
                      <a:r>
                        <a:rPr lang="en-GB" sz="1400" baseline="0" dirty="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 &amp;</a:t>
                      </a:r>
                      <a:r>
                        <a:rPr lang="en-GB" sz="1400" baseline="0" dirty="0">
                          <a:latin typeface="Arial" panose="020B0604020202020204" pitchFamily="34" charset="0"/>
                          <a:cs typeface="Arial" panose="020B0604020202020204" pitchFamily="34" charset="0"/>
                        </a:rPr>
                        <a:t> Exercise on Google Docs</a:t>
                      </a:r>
                      <a:endParaRPr lang="en-GB" sz="1400" dirty="0">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668719394"/>
                  </a:ext>
                </a:extLst>
              </a:tr>
              <a:tr h="370840">
                <a:tc>
                  <a:txBody>
                    <a:bodyPr/>
                    <a:lstStyle/>
                    <a:p>
                      <a:r>
                        <a:rPr lang="en-GB" sz="1400" dirty="0">
                          <a:solidFill>
                            <a:schemeClr val="bg1"/>
                          </a:solidFill>
                          <a:latin typeface="Arial" panose="020B0604020202020204" pitchFamily="34" charset="0"/>
                          <a:cs typeface="Arial" panose="020B0604020202020204" pitchFamily="34" charset="0"/>
                        </a:rPr>
                        <a:t>12:30</a:t>
                      </a: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GB" sz="1400" dirty="0">
                          <a:latin typeface="Arial" panose="020B0604020202020204" pitchFamily="34" charset="0"/>
                          <a:cs typeface="Arial" panose="020B0604020202020204" pitchFamily="34" charset="0"/>
                        </a:rPr>
                        <a:t>Lunch</a:t>
                      </a: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rgbClr val="FFFF00"/>
                    </a:solidFill>
                  </a:tcPr>
                </a:tc>
                <a:extLst>
                  <a:ext uri="{0D108BD9-81ED-4DB2-BD59-A6C34878D82A}">
                    <a16:rowId xmlns:a16="http://schemas.microsoft.com/office/drawing/2014/main" val="4128662783"/>
                  </a:ext>
                </a:extLst>
              </a:tr>
              <a:tr h="370840">
                <a:tc>
                  <a:txBody>
                    <a:bodyPr/>
                    <a:lstStyle/>
                    <a:p>
                      <a:r>
                        <a:rPr lang="en-GB" sz="1400" dirty="0">
                          <a:solidFill>
                            <a:schemeClr val="bg1"/>
                          </a:solidFill>
                          <a:latin typeface="Arial" panose="020B0604020202020204" pitchFamily="34" charset="0"/>
                          <a:cs typeface="Arial" panose="020B0604020202020204" pitchFamily="34" charset="0"/>
                        </a:rPr>
                        <a:t>13:30</a:t>
                      </a: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GB" sz="1400" dirty="0">
                          <a:latin typeface="Arial" panose="020B0604020202020204" pitchFamily="34" charset="0"/>
                          <a:cs typeface="Arial" panose="020B0604020202020204" pitchFamily="34" charset="0"/>
                        </a:rPr>
                        <a:t>Presentations (assigned presenter on Zoom</a:t>
                      </a:r>
                      <a:r>
                        <a:rPr lang="en-GB" sz="1400" baseline="0" dirty="0">
                          <a:latin typeface="Arial" panose="020B0604020202020204" pitchFamily="34" charset="0"/>
                          <a:cs typeface="Arial" panose="020B0604020202020204" pitchFamily="34" charset="0"/>
                        </a:rPr>
                        <a:t> live/PPT sent to trainer) &amp; Feedback</a:t>
                      </a:r>
                      <a:endParaRPr lang="en-GB" sz="1400" dirty="0">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700132263"/>
                  </a:ext>
                </a:extLst>
              </a:tr>
              <a:tr h="370840">
                <a:tc>
                  <a:txBody>
                    <a:bodyPr/>
                    <a:lstStyle/>
                    <a:p>
                      <a:r>
                        <a:rPr lang="en-GB" sz="1400" dirty="0">
                          <a:solidFill>
                            <a:schemeClr val="bg1"/>
                          </a:solidFill>
                          <a:latin typeface="Arial" panose="020B0604020202020204" pitchFamily="34" charset="0"/>
                          <a:cs typeface="Arial" panose="020B0604020202020204" pitchFamily="34" charset="0"/>
                        </a:rPr>
                        <a:t>14:00</a:t>
                      </a: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GB" sz="1400" b="1" dirty="0">
                          <a:latin typeface="Arial" panose="020B0604020202020204" pitchFamily="34" charset="0"/>
                          <a:cs typeface="Arial" panose="020B0604020202020204" pitchFamily="34" charset="0"/>
                        </a:rPr>
                        <a:t>Session 3. Impact Evaluation Methods (Zoom/PPT) &amp; Video on</a:t>
                      </a:r>
                      <a:r>
                        <a:rPr lang="en-GB" sz="1400" b="1" baseline="0" dirty="0">
                          <a:latin typeface="Arial" panose="020B0604020202020204" pitchFamily="34" charset="0"/>
                          <a:cs typeface="Arial" panose="020B0604020202020204" pitchFamily="34" charset="0"/>
                        </a:rPr>
                        <a:t> YouTube</a:t>
                      </a:r>
                      <a:endParaRPr lang="en-GB" sz="1400" b="1" dirty="0">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977937427"/>
                  </a:ext>
                </a:extLst>
              </a:tr>
              <a:tr h="370840">
                <a:tc>
                  <a:txBody>
                    <a:bodyPr/>
                    <a:lstStyle/>
                    <a:p>
                      <a:r>
                        <a:rPr lang="en-GB" sz="1400" dirty="0">
                          <a:solidFill>
                            <a:schemeClr val="bg1"/>
                          </a:solidFill>
                          <a:latin typeface="Arial" panose="020B0604020202020204" pitchFamily="34" charset="0"/>
                          <a:cs typeface="Arial" panose="020B0604020202020204" pitchFamily="34" charset="0"/>
                        </a:rPr>
                        <a:t>14:20</a:t>
                      </a: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GB" sz="1400" dirty="0">
                          <a:highlight>
                            <a:srgbClr val="00FFFF"/>
                          </a:highlight>
                          <a:latin typeface="Arial" panose="020B0604020202020204" pitchFamily="34" charset="0"/>
                          <a:cs typeface="Arial" panose="020B0604020202020204" pitchFamily="34" charset="0"/>
                        </a:rPr>
                        <a:t>Questions (Zoom</a:t>
                      </a:r>
                      <a:r>
                        <a:rPr lang="en-GB" sz="1400" baseline="0" dirty="0">
                          <a:highlight>
                            <a:srgbClr val="00FFFF"/>
                          </a:highlight>
                          <a:latin typeface="Arial" panose="020B0604020202020204" pitchFamily="34" charset="0"/>
                          <a:cs typeface="Arial" panose="020B0604020202020204" pitchFamily="34" charset="0"/>
                        </a:rPr>
                        <a:t> chat) &amp; Coffee Break</a:t>
                      </a:r>
                      <a:endParaRPr lang="en-GB" sz="1400" dirty="0">
                        <a:highlight>
                          <a:srgbClr val="00FFFF"/>
                        </a:highlight>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00971647"/>
                  </a:ext>
                </a:extLst>
              </a:tr>
              <a:tr h="370840">
                <a:tc>
                  <a:txBody>
                    <a:bodyPr/>
                    <a:lstStyle/>
                    <a:p>
                      <a:r>
                        <a:rPr lang="en-GB" sz="1400" dirty="0">
                          <a:solidFill>
                            <a:schemeClr val="bg1"/>
                          </a:solidFill>
                          <a:latin typeface="Arial" panose="020B0604020202020204" pitchFamily="34" charset="0"/>
                          <a:cs typeface="Arial" panose="020B0604020202020204" pitchFamily="34" charset="0"/>
                        </a:rPr>
                        <a:t>14:45</a:t>
                      </a: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cs typeface="Arial" panose="020B0604020202020204" pitchFamily="34" charset="0"/>
                        </a:rPr>
                        <a:t>Answers (Zoom live)</a:t>
                      </a:r>
                      <a:r>
                        <a:rPr lang="en-GB" sz="1400" baseline="0" dirty="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 &amp;</a:t>
                      </a:r>
                      <a:r>
                        <a:rPr lang="en-GB" sz="1400" baseline="0" dirty="0">
                          <a:latin typeface="Arial" panose="020B0604020202020204" pitchFamily="34" charset="0"/>
                          <a:cs typeface="Arial" panose="020B0604020202020204" pitchFamily="34" charset="0"/>
                        </a:rPr>
                        <a:t> Exercise on Google Docs</a:t>
                      </a:r>
                      <a:endParaRPr lang="en-GB" sz="1400" dirty="0">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2215191096"/>
                  </a:ext>
                </a:extLst>
              </a:tr>
              <a:tr h="370840">
                <a:tc>
                  <a:txBody>
                    <a:bodyPr/>
                    <a:lstStyle/>
                    <a:p>
                      <a:r>
                        <a:rPr lang="en-GB" sz="1400" dirty="0">
                          <a:solidFill>
                            <a:schemeClr val="bg1"/>
                          </a:solidFill>
                          <a:latin typeface="Arial" panose="020B0604020202020204" pitchFamily="34" charset="0"/>
                          <a:cs typeface="Arial" panose="020B0604020202020204" pitchFamily="34" charset="0"/>
                        </a:rPr>
                        <a:t>15:45</a:t>
                      </a: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cs typeface="Arial" panose="020B0604020202020204" pitchFamily="34" charset="0"/>
                        </a:rPr>
                        <a:t>Presentations (assigned presenter on Zoom</a:t>
                      </a:r>
                      <a:r>
                        <a:rPr lang="en-GB" sz="1400" baseline="0" dirty="0">
                          <a:latin typeface="Arial" panose="020B0604020202020204" pitchFamily="34" charset="0"/>
                          <a:cs typeface="Arial" panose="020B0604020202020204" pitchFamily="34" charset="0"/>
                        </a:rPr>
                        <a:t> live/PPT sent to trainer) &amp; Feedback</a:t>
                      </a:r>
                      <a:endParaRPr lang="en-GB" sz="1400" dirty="0">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38079335"/>
                  </a:ext>
                </a:extLst>
              </a:tr>
              <a:tr h="370840">
                <a:tc>
                  <a:txBody>
                    <a:bodyPr/>
                    <a:lstStyle/>
                    <a:p>
                      <a:r>
                        <a:rPr lang="en-GB" sz="1400" dirty="0">
                          <a:solidFill>
                            <a:schemeClr val="bg1"/>
                          </a:solidFill>
                          <a:latin typeface="Arial" panose="020B0604020202020204" pitchFamily="34" charset="0"/>
                          <a:cs typeface="Arial" panose="020B0604020202020204" pitchFamily="34" charset="0"/>
                        </a:rPr>
                        <a:t>16:30</a:t>
                      </a: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w="76200" cap="flat" cmpd="sng" algn="ctr">
                      <a:solidFill>
                        <a:schemeClr val="bg1"/>
                      </a:solidFill>
                      <a:prstDash val="solid"/>
                      <a:round/>
                      <a:headEnd type="none" w="med" len="med"/>
                      <a:tailEnd type="none" w="med" len="med"/>
                    </a:lnB>
                    <a:lnTlToBr w="12700" cmpd="sng">
                      <a:noFill/>
                      <a:prstDash val="solid"/>
                    </a:lnTlToBr>
                    <a:lnBlToTr w="12700" cmpd="sng">
                      <a:noFill/>
                      <a:prstDash val="solid"/>
                    </a:lnBlToTr>
                    <a:solidFill>
                      <a:schemeClr val="tx1"/>
                    </a:solidFill>
                  </a:tcPr>
                </a:tc>
                <a:tc>
                  <a:txBody>
                    <a:bodyPr/>
                    <a:lstStyle/>
                    <a:p>
                      <a:r>
                        <a:rPr lang="en-GB" sz="1400" baseline="0" dirty="0">
                          <a:latin typeface="Arial" panose="020B0604020202020204" pitchFamily="34" charset="0"/>
                          <a:cs typeface="Arial" panose="020B0604020202020204" pitchFamily="34" charset="0"/>
                        </a:rPr>
                        <a:t>Post-test on Google Forms/Zoom &amp; Training Evaluation</a:t>
                      </a:r>
                      <a:endParaRPr lang="en-GB" sz="1400" dirty="0">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204039961"/>
                  </a:ext>
                </a:extLst>
              </a:tr>
              <a:tr h="370840">
                <a:tc>
                  <a:txBody>
                    <a:bodyPr/>
                    <a:lstStyle/>
                    <a:p>
                      <a:r>
                        <a:rPr lang="en-GB" sz="1400" dirty="0">
                          <a:solidFill>
                            <a:schemeClr val="bg1"/>
                          </a:solidFill>
                          <a:latin typeface="Arial" panose="020B0604020202020204" pitchFamily="34" charset="0"/>
                          <a:cs typeface="Arial" panose="020B0604020202020204" pitchFamily="34" charset="0"/>
                        </a:rPr>
                        <a:t>16:45</a:t>
                      </a:r>
                    </a:p>
                  </a:txBody>
                  <a:tcPr>
                    <a:lnL>
                      <a:noFill/>
                    </a:lnL>
                    <a:lnR w="38100" cap="flat" cmpd="sng" algn="ctr">
                      <a:noFill/>
                      <a:prstDash val="solid"/>
                      <a:round/>
                      <a:headEnd type="none" w="med" len="med"/>
                      <a:tailEnd type="none" w="med" len="med"/>
                    </a:lnR>
                    <a:lnT w="76200" cap="flat" cmpd="sng" algn="ctr">
                      <a:solidFill>
                        <a:schemeClr val="bg1"/>
                      </a:solidFill>
                      <a:prstDash val="solid"/>
                      <a:round/>
                      <a:headEnd type="none" w="med" len="med"/>
                      <a:tailEnd type="none" w="med" len="med"/>
                    </a:lnT>
                    <a:lnB>
                      <a:noFill/>
                    </a:lnB>
                    <a:lnTlToBr w="12700" cmpd="sng">
                      <a:noFill/>
                      <a:prstDash val="solid"/>
                    </a:lnTlToBr>
                    <a:lnBlToTr w="12700" cmpd="sng">
                      <a:noFill/>
                      <a:prstDash val="solid"/>
                    </a:lnBlToTr>
                    <a:solidFill>
                      <a:schemeClr val="tx1"/>
                    </a:solidFill>
                  </a:tcPr>
                </a:tc>
                <a:tc>
                  <a:txBody>
                    <a:bodyPr/>
                    <a:lstStyle/>
                    <a:p>
                      <a:r>
                        <a:rPr lang="en-GB" sz="1400" dirty="0">
                          <a:highlight>
                            <a:srgbClr val="00FFFF"/>
                          </a:highlight>
                          <a:latin typeface="Arial" panose="020B0604020202020204" pitchFamily="34" charset="0"/>
                          <a:cs typeface="Arial" panose="020B0604020202020204" pitchFamily="34" charset="0"/>
                        </a:rPr>
                        <a:t>Training wrap-up &amp;</a:t>
                      </a:r>
                      <a:r>
                        <a:rPr lang="en-GB" sz="1400" baseline="0" dirty="0">
                          <a:highlight>
                            <a:srgbClr val="00FFFF"/>
                          </a:highlight>
                          <a:latin typeface="Arial" panose="020B0604020202020204" pitchFamily="34" charset="0"/>
                          <a:cs typeface="Arial" panose="020B0604020202020204" pitchFamily="34" charset="0"/>
                        </a:rPr>
                        <a:t> End</a:t>
                      </a:r>
                      <a:endParaRPr lang="en-GB" sz="1400" dirty="0">
                        <a:highlight>
                          <a:srgbClr val="00FFFF"/>
                        </a:highlight>
                        <a:latin typeface="Arial" panose="020B0604020202020204" pitchFamily="34" charset="0"/>
                        <a:cs typeface="Arial" panose="020B0604020202020204" pitchFamily="34" charset="0"/>
                      </a:endParaRPr>
                    </a:p>
                  </a:txBody>
                  <a:tcPr>
                    <a:lnL w="38100" cap="flat" cmpd="sng" algn="ctr">
                      <a:noFill/>
                      <a:prstDash val="solid"/>
                      <a:round/>
                      <a:headEnd type="none" w="med" len="med"/>
                      <a:tailEnd type="none" w="med" len="med"/>
                    </a:lnL>
                    <a:lnR w="38100" cap="flat" cmpd="sng" algn="ctr">
                      <a:noFill/>
                      <a:prstDash val="solid"/>
                      <a:round/>
                      <a:headEnd type="none" w="med" len="med"/>
                      <a:tailEnd type="none" w="med" len="med"/>
                    </a:lnR>
                    <a:lnT w="3175" cap="flat" cmpd="sng" algn="ctr">
                      <a:noFill/>
                      <a:prstDash val="solid"/>
                      <a:round/>
                      <a:headEnd type="none" w="med" len="med"/>
                      <a:tailEnd type="none" w="med" len="med"/>
                    </a:lnT>
                    <a:lnB>
                      <a:noFill/>
                    </a:lnB>
                    <a:lnTlToBr w="12700" cmpd="sng">
                      <a:noFill/>
                      <a:prstDash val="solid"/>
                    </a:lnTlToBr>
                    <a:lnBlToTr w="12700" cmpd="sng">
                      <a:noFill/>
                      <a:prstDash val="solid"/>
                    </a:lnBlToTr>
                  </a:tcPr>
                </a:tc>
                <a:extLst>
                  <a:ext uri="{0D108BD9-81ED-4DB2-BD59-A6C34878D82A}">
                    <a16:rowId xmlns:a16="http://schemas.microsoft.com/office/drawing/2014/main" val="3688533170"/>
                  </a:ext>
                </a:extLst>
              </a:tr>
            </a:tbl>
          </a:graphicData>
        </a:graphic>
      </p:graphicFrame>
    </p:spTree>
    <p:extLst>
      <p:ext uri="{BB962C8B-B14F-4D97-AF65-F5344CB8AC3E}">
        <p14:creationId xmlns:p14="http://schemas.microsoft.com/office/powerpoint/2010/main" val="428419466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7" name="Picture 16">
            <a:extLst>
              <a:ext uri="{FF2B5EF4-FFF2-40B4-BE49-F238E27FC236}">
                <a16:creationId xmlns:a16="http://schemas.microsoft.com/office/drawing/2014/main" id="{1ACE478A-2825-4963-A47D-C8992C16788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17062" y="1229495"/>
            <a:ext cx="6274938" cy="5270948"/>
          </a:xfrm>
          <a:prstGeom prst="rect">
            <a:avLst/>
          </a:prstGeom>
        </p:spPr>
      </p:pic>
      <p:pic>
        <p:nvPicPr>
          <p:cNvPr id="6" name="Picture 5">
            <a:extLst>
              <a:ext uri="{FF2B5EF4-FFF2-40B4-BE49-F238E27FC236}">
                <a16:creationId xmlns:a16="http://schemas.microsoft.com/office/drawing/2014/main" id="{09C1434A-1DAC-44F6-BFCA-79DAAC51527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52398" y="1146664"/>
            <a:ext cx="6274938" cy="5270948"/>
          </a:xfrm>
          <a:prstGeom prst="rect">
            <a:avLst/>
          </a:prstGeom>
        </p:spPr>
      </p:pic>
      <p:sp>
        <p:nvSpPr>
          <p:cNvPr id="7" name="Rectangle 6">
            <a:extLst>
              <a:ext uri="{FF2B5EF4-FFF2-40B4-BE49-F238E27FC236}">
                <a16:creationId xmlns:a16="http://schemas.microsoft.com/office/drawing/2014/main" id="{B8768B55-9E27-40C3-9628-EB0D52E82A57}"/>
              </a:ext>
            </a:extLst>
          </p:cNvPr>
          <p:cNvSpPr/>
          <p:nvPr/>
        </p:nvSpPr>
        <p:spPr>
          <a:xfrm>
            <a:off x="0" y="-27710"/>
            <a:ext cx="12192000" cy="762000"/>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GB" sz="3200" dirty="0">
                <a:solidFill>
                  <a:srgbClr val="FFFF00"/>
                </a:solidFill>
                <a:latin typeface="Arial" panose="020B0604020202020204" pitchFamily="34" charset="0"/>
                <a:cs typeface="Arial" panose="020B0604020202020204" pitchFamily="34" charset="0"/>
              </a:rPr>
              <a:t>Training Rules</a:t>
            </a:r>
          </a:p>
        </p:txBody>
      </p:sp>
      <p:sp>
        <p:nvSpPr>
          <p:cNvPr id="2" name="Rectangle 1">
            <a:extLst>
              <a:ext uri="{FF2B5EF4-FFF2-40B4-BE49-F238E27FC236}">
                <a16:creationId xmlns:a16="http://schemas.microsoft.com/office/drawing/2014/main" id="{309C8C29-5A8F-47F6-8B49-85D99AA60398}"/>
              </a:ext>
            </a:extLst>
          </p:cNvPr>
          <p:cNvSpPr/>
          <p:nvPr/>
        </p:nvSpPr>
        <p:spPr>
          <a:xfrm>
            <a:off x="526473" y="2171113"/>
            <a:ext cx="5223163" cy="3693319"/>
          </a:xfrm>
          <a:prstGeom prst="rect">
            <a:avLst/>
          </a:prstGeom>
        </p:spPr>
        <p:txBody>
          <a:bodyPr wrap="square">
            <a:spAutoFit/>
          </a:bodyPr>
          <a:lstStyle/>
          <a:p>
            <a:r>
              <a:rPr lang="en-GB" dirty="0"/>
              <a:t>Participants’ </a:t>
            </a:r>
            <a:r>
              <a:rPr lang="en-GB" b="1" dirty="0">
                <a:highlight>
                  <a:srgbClr val="FFFF00"/>
                </a:highlight>
              </a:rPr>
              <a:t>microphones and cameras will be switched off</a:t>
            </a:r>
            <a:r>
              <a:rPr lang="en-GB" dirty="0"/>
              <a:t> most the time, unless: </a:t>
            </a:r>
          </a:p>
          <a:p>
            <a:pPr marL="285750" lvl="0" indent="-285750">
              <a:buFont typeface="Wingdings" panose="05000000000000000000" pitchFamily="2" charset="2"/>
              <a:buChar char="ü"/>
            </a:pPr>
            <a:r>
              <a:rPr lang="en-GB" dirty="0"/>
              <a:t>Asked to be switched on by the trainer</a:t>
            </a:r>
          </a:p>
          <a:p>
            <a:pPr marL="285750" lvl="0" indent="-285750">
              <a:buFont typeface="Wingdings" panose="05000000000000000000" pitchFamily="2" charset="2"/>
              <a:buChar char="ü"/>
            </a:pPr>
            <a:r>
              <a:rPr lang="en-GB" dirty="0"/>
              <a:t>Assigned to make a group presentation</a:t>
            </a:r>
          </a:p>
          <a:p>
            <a:r>
              <a:rPr lang="en-GB" dirty="0"/>
              <a:t>Participants will </a:t>
            </a:r>
            <a:r>
              <a:rPr lang="en-GB" b="1" dirty="0">
                <a:highlight>
                  <a:srgbClr val="FFFF00"/>
                </a:highlight>
              </a:rPr>
              <a:t>ask questions in the Zoom chat </a:t>
            </a:r>
            <a:r>
              <a:rPr lang="en-GB" dirty="0"/>
              <a:t>anytime during the training. </a:t>
            </a:r>
          </a:p>
          <a:p>
            <a:r>
              <a:rPr lang="en-GB" dirty="0"/>
              <a:t>The trainers will provide answers:</a:t>
            </a:r>
          </a:p>
          <a:p>
            <a:pPr marL="285750" lvl="0" indent="-285750">
              <a:buFont typeface="Wingdings" panose="05000000000000000000" pitchFamily="2" charset="2"/>
              <a:buChar char="ü"/>
            </a:pPr>
            <a:r>
              <a:rPr lang="en-GB" dirty="0"/>
              <a:t>During the sessions</a:t>
            </a:r>
          </a:p>
          <a:p>
            <a:pPr marL="285750" lvl="0" indent="-285750">
              <a:buFont typeface="Wingdings" panose="05000000000000000000" pitchFamily="2" charset="2"/>
              <a:buChar char="ü"/>
            </a:pPr>
            <a:r>
              <a:rPr lang="en-GB" dirty="0"/>
              <a:t>After coffee breaks</a:t>
            </a:r>
          </a:p>
          <a:p>
            <a:pPr marL="285750" lvl="0" indent="-285750">
              <a:buFont typeface="Wingdings" panose="05000000000000000000" pitchFamily="2" charset="2"/>
              <a:buChar char="ü"/>
            </a:pPr>
            <a:r>
              <a:rPr lang="en-GB" dirty="0"/>
              <a:t>During training wrap-up</a:t>
            </a:r>
          </a:p>
          <a:p>
            <a:r>
              <a:rPr lang="en-GB" dirty="0"/>
              <a:t>Please </a:t>
            </a:r>
            <a:r>
              <a:rPr lang="en-GB" b="1" dirty="0">
                <a:highlight>
                  <a:srgbClr val="FFFF00"/>
                </a:highlight>
              </a:rPr>
              <a:t>always check the Zoom chat </a:t>
            </a:r>
            <a:r>
              <a:rPr lang="en-GB" dirty="0"/>
              <a:t>for updates regarding next steps, meetings codes, links to follow etc.</a:t>
            </a:r>
          </a:p>
        </p:txBody>
      </p:sp>
      <p:sp>
        <p:nvSpPr>
          <p:cNvPr id="3" name="Rectangle 2">
            <a:extLst>
              <a:ext uri="{FF2B5EF4-FFF2-40B4-BE49-F238E27FC236}">
                <a16:creationId xmlns:a16="http://schemas.microsoft.com/office/drawing/2014/main" id="{0EC58FCD-76E0-47DD-9F36-D16A157B4BD4}"/>
              </a:ext>
            </a:extLst>
          </p:cNvPr>
          <p:cNvSpPr/>
          <p:nvPr/>
        </p:nvSpPr>
        <p:spPr>
          <a:xfrm>
            <a:off x="6470075" y="1894113"/>
            <a:ext cx="5195452" cy="4247317"/>
          </a:xfrm>
          <a:prstGeom prst="rect">
            <a:avLst/>
          </a:prstGeom>
        </p:spPr>
        <p:txBody>
          <a:bodyPr wrap="square">
            <a:spAutoFit/>
          </a:bodyPr>
          <a:lstStyle/>
          <a:p>
            <a:r>
              <a:rPr lang="en-GB" b="1" dirty="0">
                <a:highlight>
                  <a:srgbClr val="FFFF00"/>
                </a:highlight>
              </a:rPr>
              <a:t>A folder with training materials </a:t>
            </a:r>
            <a:r>
              <a:rPr lang="en-GB" dirty="0"/>
              <a:t>will be created on Google docs and made available to all participants. </a:t>
            </a:r>
          </a:p>
          <a:p>
            <a:r>
              <a:rPr lang="en-GB" dirty="0"/>
              <a:t>PPT presentations and case studies will be uploaded after each session.</a:t>
            </a:r>
          </a:p>
          <a:p>
            <a:r>
              <a:rPr lang="en-GB" dirty="0"/>
              <a:t>For </a:t>
            </a:r>
            <a:r>
              <a:rPr lang="en-GB" b="1" dirty="0">
                <a:highlight>
                  <a:srgbClr val="FFFF00"/>
                </a:highlight>
              </a:rPr>
              <a:t>group work </a:t>
            </a:r>
            <a:r>
              <a:rPr lang="en-GB" dirty="0"/>
              <a:t>participants will be split in </a:t>
            </a:r>
            <a:r>
              <a:rPr lang="en-GB" dirty="0" smtClean="0"/>
              <a:t>3 </a:t>
            </a:r>
            <a:r>
              <a:rPr lang="en-GB" dirty="0"/>
              <a:t>groups ahead of the training and Nina will send group compositions to concerned participants.</a:t>
            </a:r>
          </a:p>
          <a:p>
            <a:pPr lvl="0"/>
            <a:r>
              <a:rPr lang="en-GB" b="1" dirty="0">
                <a:highlight>
                  <a:srgbClr val="FFFF00"/>
                </a:highlight>
              </a:rPr>
              <a:t>Before the training</a:t>
            </a:r>
            <a:r>
              <a:rPr lang="en-GB" dirty="0"/>
              <a:t>, participants from each group will exchange emails, zoom and skype IDs to be able to communicate during group work.</a:t>
            </a:r>
          </a:p>
          <a:p>
            <a:pPr lvl="0"/>
            <a:r>
              <a:rPr lang="en-GB" dirty="0"/>
              <a:t>Groups will work on google docs, following specific instructions and </a:t>
            </a:r>
            <a:r>
              <a:rPr lang="en-GB" b="1" dirty="0">
                <a:highlight>
                  <a:srgbClr val="FFFF00"/>
                </a:highlight>
              </a:rPr>
              <a:t>supported by facilitators </a:t>
            </a:r>
            <a:r>
              <a:rPr lang="en-GB" dirty="0"/>
              <a:t>(the two trainers </a:t>
            </a:r>
            <a:r>
              <a:rPr lang="en-GB"/>
              <a:t>and </a:t>
            </a:r>
            <a:r>
              <a:rPr lang="en-GB" smtClean="0"/>
              <a:t>Nina). </a:t>
            </a:r>
            <a:endParaRPr lang="en-GB" dirty="0"/>
          </a:p>
          <a:p>
            <a:pPr lvl="0"/>
            <a:r>
              <a:rPr lang="en-GB" dirty="0"/>
              <a:t>One person assigned by the group will make the presentation on Zoom. </a:t>
            </a:r>
          </a:p>
        </p:txBody>
      </p:sp>
      <p:sp>
        <p:nvSpPr>
          <p:cNvPr id="12" name="TextBox 11">
            <a:extLst>
              <a:ext uri="{FF2B5EF4-FFF2-40B4-BE49-F238E27FC236}">
                <a16:creationId xmlns:a16="http://schemas.microsoft.com/office/drawing/2014/main" id="{7CF63643-7912-47B6-9F9A-70B83D4BC4D9}"/>
              </a:ext>
            </a:extLst>
          </p:cNvPr>
          <p:cNvSpPr txBox="1"/>
          <p:nvPr/>
        </p:nvSpPr>
        <p:spPr>
          <a:xfrm>
            <a:off x="0" y="706275"/>
            <a:ext cx="12192000" cy="523220"/>
          </a:xfrm>
          <a:prstGeom prst="rect">
            <a:avLst/>
          </a:prstGeom>
          <a:noFill/>
        </p:spPr>
        <p:txBody>
          <a:bodyPr wrap="square" rtlCol="0">
            <a:spAutoFit/>
          </a:bodyPr>
          <a:lstStyle/>
          <a:p>
            <a:pPr algn="ctr"/>
            <a:r>
              <a:rPr lang="en-GB" sz="2800" dirty="0">
                <a:latin typeface="Arial" panose="020B0604020202020204" pitchFamily="34" charset="0"/>
                <a:cs typeface="Arial" panose="020B0604020202020204" pitchFamily="34" charset="0"/>
              </a:rPr>
              <a:t>We meet on Zoom and work on Google docs and Google forms</a:t>
            </a:r>
          </a:p>
        </p:txBody>
      </p:sp>
      <p:sp>
        <p:nvSpPr>
          <p:cNvPr id="13" name="TextBox 12">
            <a:extLst>
              <a:ext uri="{FF2B5EF4-FFF2-40B4-BE49-F238E27FC236}">
                <a16:creationId xmlns:a16="http://schemas.microsoft.com/office/drawing/2014/main" id="{075BB519-4B2B-4CC2-BAB5-D3DD428B9510}"/>
              </a:ext>
            </a:extLst>
          </p:cNvPr>
          <p:cNvSpPr txBox="1"/>
          <p:nvPr/>
        </p:nvSpPr>
        <p:spPr>
          <a:xfrm>
            <a:off x="0" y="6334780"/>
            <a:ext cx="12192000" cy="523220"/>
          </a:xfrm>
          <a:prstGeom prst="rect">
            <a:avLst/>
          </a:prstGeom>
          <a:noFill/>
        </p:spPr>
        <p:txBody>
          <a:bodyPr wrap="square" rtlCol="0">
            <a:spAutoFit/>
          </a:bodyPr>
          <a:lstStyle/>
          <a:p>
            <a:pPr algn="ctr"/>
            <a:r>
              <a:rPr lang="en-GB" sz="2800" dirty="0"/>
              <a:t>Unlike in classroom training, please, keep your laptops and mobile phones on</a:t>
            </a:r>
          </a:p>
        </p:txBody>
      </p:sp>
      <p:sp>
        <p:nvSpPr>
          <p:cNvPr id="4" name="Rectangle 3">
            <a:extLst>
              <a:ext uri="{FF2B5EF4-FFF2-40B4-BE49-F238E27FC236}">
                <a16:creationId xmlns:a16="http://schemas.microsoft.com/office/drawing/2014/main" id="{2413CB7B-74AE-4E2F-9B6B-88D241AC012D}"/>
              </a:ext>
            </a:extLst>
          </p:cNvPr>
          <p:cNvSpPr/>
          <p:nvPr/>
        </p:nvSpPr>
        <p:spPr>
          <a:xfrm>
            <a:off x="1964079" y="1546059"/>
            <a:ext cx="2347950" cy="369332"/>
          </a:xfrm>
          <a:prstGeom prst="rect">
            <a:avLst/>
          </a:prstGeom>
        </p:spPr>
        <p:txBody>
          <a:bodyPr wrap="none">
            <a:spAutoFit/>
          </a:bodyPr>
          <a:lstStyle/>
          <a:p>
            <a:r>
              <a:rPr lang="en-GB" dirty="0">
                <a:latin typeface="Arial Black" panose="020B0A04020102020204" pitchFamily="34" charset="0"/>
              </a:rPr>
              <a:t>GENERAL RULES</a:t>
            </a:r>
          </a:p>
        </p:txBody>
      </p:sp>
      <p:sp>
        <p:nvSpPr>
          <p:cNvPr id="15" name="Rectangle 14">
            <a:extLst>
              <a:ext uri="{FF2B5EF4-FFF2-40B4-BE49-F238E27FC236}">
                <a16:creationId xmlns:a16="http://schemas.microsoft.com/office/drawing/2014/main" id="{7DAC21C1-C7B0-48B5-9EA9-CA989B53AC2B}"/>
              </a:ext>
            </a:extLst>
          </p:cNvPr>
          <p:cNvSpPr/>
          <p:nvPr/>
        </p:nvSpPr>
        <p:spPr>
          <a:xfrm>
            <a:off x="7615672" y="1546059"/>
            <a:ext cx="2904257" cy="369332"/>
          </a:xfrm>
          <a:prstGeom prst="rect">
            <a:avLst/>
          </a:prstGeom>
        </p:spPr>
        <p:txBody>
          <a:bodyPr wrap="none">
            <a:spAutoFit/>
          </a:bodyPr>
          <a:lstStyle/>
          <a:p>
            <a:r>
              <a:rPr lang="en-GB" dirty="0">
                <a:latin typeface="Arial Black" panose="020B0A04020102020204" pitchFamily="34" charset="0"/>
              </a:rPr>
              <a:t>GROUP WORK RULES</a:t>
            </a:r>
          </a:p>
        </p:txBody>
      </p:sp>
    </p:spTree>
    <p:extLst>
      <p:ext uri="{BB962C8B-B14F-4D97-AF65-F5344CB8AC3E}">
        <p14:creationId xmlns:p14="http://schemas.microsoft.com/office/powerpoint/2010/main" val="29471988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36C0ABA9-E581-421A-886B-7905425D0B3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25140" y="931319"/>
            <a:ext cx="6741720" cy="5663045"/>
          </a:xfrm>
          <a:prstGeom prst="rect">
            <a:avLst/>
          </a:prstGeom>
        </p:spPr>
      </p:pic>
      <p:sp>
        <p:nvSpPr>
          <p:cNvPr id="7" name="Rectangle 6">
            <a:extLst>
              <a:ext uri="{FF2B5EF4-FFF2-40B4-BE49-F238E27FC236}">
                <a16:creationId xmlns:a16="http://schemas.microsoft.com/office/drawing/2014/main" id="{B8768B55-9E27-40C3-9628-EB0D52E82A57}"/>
              </a:ext>
            </a:extLst>
          </p:cNvPr>
          <p:cNvSpPr/>
          <p:nvPr/>
        </p:nvSpPr>
        <p:spPr>
          <a:xfrm>
            <a:off x="0" y="-27710"/>
            <a:ext cx="12192000" cy="762000"/>
          </a:xfrm>
          <a:prstGeom prst="rect">
            <a:avLst/>
          </a:prstGeom>
          <a:ln/>
        </p:spPr>
        <p:style>
          <a:lnRef idx="2">
            <a:schemeClr val="dk1">
              <a:shade val="50000"/>
            </a:schemeClr>
          </a:lnRef>
          <a:fillRef idx="1">
            <a:schemeClr val="dk1"/>
          </a:fillRef>
          <a:effectRef idx="0">
            <a:schemeClr val="dk1"/>
          </a:effectRef>
          <a:fontRef idx="minor">
            <a:schemeClr val="lt1"/>
          </a:fontRef>
        </p:style>
        <p:txBody>
          <a:bodyPr rtlCol="0" anchor="ctr"/>
          <a:lstStyle/>
          <a:p>
            <a:r>
              <a:rPr lang="en-GB" sz="3200" dirty="0">
                <a:solidFill>
                  <a:srgbClr val="FFFF00"/>
                </a:solidFill>
                <a:latin typeface="Arial" panose="020B0604020202020204" pitchFamily="34" charset="0"/>
                <a:cs typeface="Arial" panose="020B0604020202020204" pitchFamily="34" charset="0"/>
              </a:rPr>
              <a:t>Questionnaire</a:t>
            </a:r>
          </a:p>
        </p:txBody>
      </p:sp>
      <p:sp>
        <p:nvSpPr>
          <p:cNvPr id="4" name="Rectangle 3">
            <a:extLst>
              <a:ext uri="{FF2B5EF4-FFF2-40B4-BE49-F238E27FC236}">
                <a16:creationId xmlns:a16="http://schemas.microsoft.com/office/drawing/2014/main" id="{1A2C78B8-634C-4473-AAD4-2A2B49A65B5F}"/>
              </a:ext>
            </a:extLst>
          </p:cNvPr>
          <p:cNvSpPr/>
          <p:nvPr/>
        </p:nvSpPr>
        <p:spPr>
          <a:xfrm>
            <a:off x="3408218" y="1679364"/>
            <a:ext cx="4849092" cy="4524315"/>
          </a:xfrm>
          <a:prstGeom prst="rect">
            <a:avLst/>
          </a:prstGeom>
        </p:spPr>
        <p:txBody>
          <a:bodyPr wrap="square">
            <a:spAutoFit/>
          </a:bodyPr>
          <a:lstStyle/>
          <a:p>
            <a:r>
              <a:rPr lang="en-US" dirty="0"/>
              <a:t>In light of unusual circumstances in which the training is designed and delivered, we would like to get to know you better and understand your profile before the training starts.</a:t>
            </a:r>
          </a:p>
          <a:p>
            <a:r>
              <a:rPr lang="en-US" dirty="0"/>
              <a:t> </a:t>
            </a:r>
          </a:p>
          <a:p>
            <a:r>
              <a:rPr lang="en-US" dirty="0"/>
              <a:t>At the end of the day, online introductions of </a:t>
            </a:r>
            <a:r>
              <a:rPr lang="en-US" dirty="0" smtClean="0"/>
              <a:t>around 40 </a:t>
            </a:r>
            <a:r>
              <a:rPr lang="en-US" dirty="0"/>
              <a:t>participants might be a little bit strenuous! </a:t>
            </a:r>
          </a:p>
          <a:p>
            <a:endParaRPr lang="en-GB" dirty="0"/>
          </a:p>
          <a:p>
            <a:r>
              <a:rPr lang="en-US" dirty="0">
                <a:highlight>
                  <a:srgbClr val="FFFF00"/>
                </a:highlight>
              </a:rPr>
              <a:t>Please take a moment to fill in a brief questionnaire on the following link: </a:t>
            </a:r>
            <a:r>
              <a:rPr lang="en-US" dirty="0">
                <a:highlight>
                  <a:srgbClr val="FFFF00"/>
                </a:highlight>
                <a:hlinkClick r:id="rId3"/>
              </a:rPr>
              <a:t>https://docs.google.com/forms/d/1cJD0lqoRUd1d_LNRzXDG1iTjKpipXrk2sczBy71YfHI/edit?usp=sharing</a:t>
            </a:r>
            <a:r>
              <a:rPr lang="en-US" dirty="0">
                <a:highlight>
                  <a:srgbClr val="FFFF00"/>
                </a:highlight>
              </a:rPr>
              <a:t>    </a:t>
            </a:r>
          </a:p>
          <a:p>
            <a:endParaRPr lang="en-US" dirty="0"/>
          </a:p>
          <a:p>
            <a:r>
              <a:rPr lang="en-US" dirty="0"/>
              <a:t>Thank you!     </a:t>
            </a:r>
            <a:endParaRPr lang="en-GB" dirty="0"/>
          </a:p>
        </p:txBody>
      </p:sp>
    </p:spTree>
    <p:extLst>
      <p:ext uri="{BB962C8B-B14F-4D97-AF65-F5344CB8AC3E}">
        <p14:creationId xmlns:p14="http://schemas.microsoft.com/office/powerpoint/2010/main" val="37107765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61</TotalTime>
  <Words>1057</Words>
  <Application>Microsoft Office PowerPoint</Application>
  <PresentationFormat>Widescreen</PresentationFormat>
  <Paragraphs>86</Paragraphs>
  <Slides>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7</vt:i4>
      </vt:variant>
    </vt:vector>
  </HeadingPairs>
  <TitlesOfParts>
    <vt:vector size="15" baseType="lpstr">
      <vt:lpstr>Arial</vt:lpstr>
      <vt:lpstr>Arial Black</vt:lpstr>
      <vt:lpstr>Calibri</vt:lpstr>
      <vt:lpstr>Calibri Light</vt:lpstr>
      <vt:lpstr>Impact</vt:lpstr>
      <vt:lpstr>Times New Roman</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Sorin Hadarca</dc:creator>
  <cp:lastModifiedBy>Windows User</cp:lastModifiedBy>
  <cp:revision>9</cp:revision>
  <dcterms:created xsi:type="dcterms:W3CDTF">2020-05-27T11:25:22Z</dcterms:created>
  <dcterms:modified xsi:type="dcterms:W3CDTF">2020-05-29T09:06:40Z</dcterms:modified>
</cp:coreProperties>
</file>